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6"/>
  </p:notesMasterIdLst>
  <p:sldIdLst>
    <p:sldId id="257" r:id="rId3"/>
    <p:sldId id="288" r:id="rId4"/>
    <p:sldId id="291" r:id="rId5"/>
    <p:sldId id="293" r:id="rId6"/>
    <p:sldId id="295" r:id="rId7"/>
    <p:sldId id="294" r:id="rId8"/>
    <p:sldId id="296" r:id="rId9"/>
    <p:sldId id="297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298" r:id="rId19"/>
    <p:sldId id="299" r:id="rId20"/>
    <p:sldId id="304" r:id="rId21"/>
    <p:sldId id="302" r:id="rId22"/>
    <p:sldId id="303" r:id="rId23"/>
    <p:sldId id="300" r:id="rId24"/>
    <p:sldId id="30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5786"/>
    <a:srgbClr val="FF3300"/>
    <a:srgbClr val="CCCC00"/>
    <a:srgbClr val="FFCC00"/>
    <a:srgbClr val="035D9E"/>
    <a:srgbClr val="268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FC5F6-5BDD-4C61-94E9-D436D0755CA0}" type="datetimeFigureOut">
              <a:rPr lang="en-GB" smtClean="0"/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BB7E2-D300-496B-B41C-643F1AB68391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avril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Pierrot Van der Aaprionace96@gmail.com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6C52-18DF-4726-8E51-A83995E26014}" type="slidenum">
              <a:rPr lang="en-GB" smtClean="0"/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avril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Pierrot Van der Aaprionace96@gmail.com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6C52-18DF-4726-8E51-A83995E2601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avril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Pierrot Van der Aaprionace96@gmail.com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6C52-18DF-4726-8E51-A83995E2601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avril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Pierrot Van der Aaprionace96@gmail.com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6C52-18DF-4726-8E51-A83995E2601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avril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Pierrot Van der Aaprionace96@gmail.com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6C52-18DF-4726-8E51-A83995E26014}" type="slidenum">
              <a:rPr lang="en-GB" smtClean="0"/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avril 2024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Pierrot Van der Aaprionace96@gmail.com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6C52-18DF-4726-8E51-A83995E2601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avril 2024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Pierrot Van der Aaprionace96@gmail.com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6C52-18DF-4726-8E51-A83995E2601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avril 2024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Pierrot Van der Aaprionace96@gmail.com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6C52-18DF-4726-8E51-A83995E2601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avril 2024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Pierrot Van der Aaprionace96@gmail.com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6C52-18DF-4726-8E51-A83995E2601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11 avril 2024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Pierrot Van der Aaprionace96@gmail.com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A46C52-18DF-4726-8E51-A83995E2601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avril 2024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Pierrot Van der Aaprionace96@gmail.com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46C52-18DF-4726-8E51-A83995E2601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11 avril 2024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Pierrot Van der Aaprionace96@gmail.com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9A46C52-18DF-4726-8E51-A83995E26014}" type="slidenum">
              <a:rPr lang="en-GB" smtClean="0"/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4.jpeg"/><Relationship Id="rId3" Type="http://schemas.openxmlformats.org/officeDocument/2006/relationships/image" Target="../media/image33.GIF"/><Relationship Id="rId2" Type="http://schemas.openxmlformats.org/officeDocument/2006/relationships/image" Target="../media/image32.jpe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jpeg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1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2.jpeg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3" Type="http://schemas.openxmlformats.org/officeDocument/2006/relationships/image" Target="../media/image45.jpeg"/><Relationship Id="rId2" Type="http://schemas.openxmlformats.org/officeDocument/2006/relationships/image" Target="../media/image21.jpeg"/><Relationship Id="rId1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hyperlink" Target="http://static.digischool.nl/bi/onderwaterbiologie/html/frames/frduikze.htm" TargetMode="External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jpeg"/><Relationship Id="rId2" Type="http://schemas.openxmlformats.org/officeDocument/2006/relationships/image" Target="../media/image16.png"/><Relationship Id="rId1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een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96590" y="1859915"/>
            <a:ext cx="579945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400" b="1" dirty="0">
                <a:solidFill>
                  <a:schemeClr val="bg1"/>
                </a:solidFill>
              </a:rPr>
              <a:t>Introduction à </a:t>
            </a:r>
            <a:endParaRPr lang="en-GB" sz="4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GB" sz="4400" b="1" dirty="0">
                <a:solidFill>
                  <a:schemeClr val="bg1"/>
                </a:solidFill>
              </a:rPr>
              <a:t>la faune et flore </a:t>
            </a:r>
            <a:endParaRPr lang="en-GB" sz="4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GB" sz="4400" b="1" dirty="0">
                <a:solidFill>
                  <a:schemeClr val="bg1"/>
                </a:solidFill>
              </a:rPr>
              <a:t>de Zeeland</a:t>
            </a:r>
            <a:endParaRPr lang="en-GB" sz="4400" b="1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4597" y="5354401"/>
            <a:ext cx="4822804" cy="672912"/>
          </a:xfrm>
        </p:spPr>
        <p:txBody>
          <a:bodyPr/>
          <a:lstStyle/>
          <a:p>
            <a:r>
              <a:rPr lang="en-GB" sz="2000" cap="none" dirty="0"/>
              <a:t>Pierrot Van der Aa</a:t>
            </a:r>
            <a:endParaRPr lang="en-GB" sz="2000" cap="none" dirty="0"/>
          </a:p>
          <a:p>
            <a:r>
              <a:rPr lang="en-GB" sz="2000" cap="none" dirty="0"/>
              <a:t>p</a:t>
            </a:r>
            <a:r>
              <a:rPr lang="en-US" altLang="en-GB" sz="2000" cap="none" dirty="0"/>
              <a:t>rionace96@gmail.com</a:t>
            </a:r>
            <a:endParaRPr lang="en-US" altLang="en-GB" sz="2000" cap="none" dirty="0"/>
          </a:p>
        </p:txBody>
      </p:sp>
      <p:pic>
        <p:nvPicPr>
          <p:cNvPr id="12" name="Picture 11" descr="A picture containing animal, sky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416378"/>
            <a:ext cx="1685018" cy="15009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419" y="733460"/>
            <a:ext cx="2428875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 cap="none" dirty="0"/>
              <a:t>Pierrot Van der Aaprionace96@gmail.com</a:t>
            </a:r>
            <a:endParaRPr lang="en-GB" sz="140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565094" y="132995"/>
            <a:ext cx="4299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2683C6"/>
                </a:solidFill>
              </a:rPr>
              <a:t>Les </a:t>
            </a:r>
            <a:r>
              <a:rPr lang="en-GB" sz="2800" b="1" dirty="0" err="1">
                <a:solidFill>
                  <a:srgbClr val="2683C6"/>
                </a:solidFill>
              </a:rPr>
              <a:t>charognards</a:t>
            </a:r>
            <a:endParaRPr lang="en-GB" sz="2800" b="1" dirty="0">
              <a:solidFill>
                <a:srgbClr val="2683C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78239" y="598637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Téléostéen</a:t>
            </a:r>
            <a:r>
              <a:rPr lang="en-GB" sz="1600" dirty="0"/>
              <a:t> (Chordata)</a:t>
            </a:r>
            <a:endParaRPr lang="en-GB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811196" y="598637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Décapode</a:t>
            </a:r>
            <a:r>
              <a:rPr lang="en-GB" sz="1600" dirty="0"/>
              <a:t> (Crustacea)</a:t>
            </a:r>
            <a:endParaRPr lang="en-GB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8798502" y="5524710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Anguille</a:t>
            </a:r>
            <a:r>
              <a:rPr lang="en-GB" sz="1600" dirty="0"/>
              <a:t> </a:t>
            </a:r>
            <a:r>
              <a:rPr lang="en-GB" sz="1600" dirty="0" err="1"/>
              <a:t>d’Europe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/>
              <a:t>Anguilla </a:t>
            </a:r>
            <a:r>
              <a:rPr lang="en-GB" sz="1600" i="1" dirty="0" err="1"/>
              <a:t>anguilla</a:t>
            </a:r>
            <a:r>
              <a:rPr lang="en-GB" sz="1600" dirty="0"/>
              <a:t>)</a:t>
            </a:r>
            <a:endParaRPr lang="en-GB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39882" y="5524710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Galathée</a:t>
            </a:r>
            <a:r>
              <a:rPr lang="en-GB" sz="1600" dirty="0"/>
              <a:t> noire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 err="1"/>
              <a:t>Galathea</a:t>
            </a:r>
            <a:r>
              <a:rPr lang="en-GB" sz="1600" i="1" dirty="0"/>
              <a:t> </a:t>
            </a:r>
            <a:r>
              <a:rPr lang="en-GB" sz="1600" i="1" dirty="0" err="1"/>
              <a:t>squamifera</a:t>
            </a:r>
            <a:r>
              <a:rPr lang="en-GB" sz="1600" dirty="0"/>
              <a:t>)</a:t>
            </a:r>
            <a:endParaRPr lang="en-GB" sz="1600" dirty="0"/>
          </a:p>
        </p:txBody>
      </p:sp>
      <p:pic>
        <p:nvPicPr>
          <p:cNvPr id="23" name="Picture 22" descr="A picture containing vector graphics&#10;&#10;Description automatically generated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28" y="75406"/>
            <a:ext cx="717905" cy="7179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66240" y="5524710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Nasse</a:t>
            </a:r>
            <a:r>
              <a:rPr lang="en-GB" sz="1600" dirty="0"/>
              <a:t> </a:t>
            </a:r>
            <a:r>
              <a:rPr lang="en-GB" sz="1600" dirty="0" err="1"/>
              <a:t>réticulée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 err="1"/>
              <a:t>Tritia</a:t>
            </a:r>
            <a:r>
              <a:rPr lang="en-GB" sz="1600" i="1" dirty="0"/>
              <a:t> reticulata</a:t>
            </a:r>
            <a:r>
              <a:rPr lang="en-GB" sz="1600" dirty="0"/>
              <a:t>)</a:t>
            </a:r>
            <a:endParaRPr lang="en-GB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4660071" y="598637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Gastéropode</a:t>
            </a:r>
            <a:r>
              <a:rPr lang="en-GB" sz="1600" dirty="0"/>
              <a:t> (Mollusca)</a:t>
            </a:r>
            <a:endParaRPr lang="en-GB" sz="1600" dirty="0"/>
          </a:p>
        </p:txBody>
      </p:sp>
      <p:pic>
        <p:nvPicPr>
          <p:cNvPr id="7" name="Picture 6" descr="A picture containing carrot, animal, invertebrate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3592" r="14663" b="5893"/>
          <a:stretch>
            <a:fillRect/>
          </a:stretch>
        </p:blipFill>
        <p:spPr>
          <a:xfrm>
            <a:off x="4279297" y="1519077"/>
            <a:ext cx="3805986" cy="3269451"/>
          </a:xfrm>
          <a:prstGeom prst="rect">
            <a:avLst/>
          </a:prstGeom>
        </p:spPr>
      </p:pic>
      <p:pic>
        <p:nvPicPr>
          <p:cNvPr id="11" name="Picture 10" descr="A close up of a fish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7" r="9612"/>
          <a:stretch>
            <a:fillRect/>
          </a:stretch>
        </p:blipFill>
        <p:spPr>
          <a:xfrm>
            <a:off x="8237105" y="1519078"/>
            <a:ext cx="3954895" cy="3269450"/>
          </a:xfrm>
          <a:prstGeom prst="rect">
            <a:avLst/>
          </a:prstGeom>
        </p:spPr>
      </p:pic>
      <p:pic>
        <p:nvPicPr>
          <p:cNvPr id="13" name="Picture 12" descr="A picture containing animal, arthropod, invertebrate&#10;&#10;Description automatically generated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3" t="6863" r="9542" b="6673"/>
          <a:stretch>
            <a:fillRect/>
          </a:stretch>
        </p:blipFill>
        <p:spPr>
          <a:xfrm>
            <a:off x="0" y="1519077"/>
            <a:ext cx="4111865" cy="32694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 cap="none" dirty="0"/>
              <a:t>Pierrot Van der Aaprionace96@gmail.com</a:t>
            </a:r>
            <a:endParaRPr lang="en-GB" sz="140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565094" y="132995"/>
            <a:ext cx="4299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2683C6"/>
                </a:solidFill>
              </a:rPr>
              <a:t>Les </a:t>
            </a:r>
            <a:r>
              <a:rPr lang="en-GB" sz="2800" b="1" dirty="0" err="1">
                <a:solidFill>
                  <a:srgbClr val="2683C6"/>
                </a:solidFill>
              </a:rPr>
              <a:t>filtreurs</a:t>
            </a:r>
            <a:r>
              <a:rPr lang="en-GB" sz="2800" b="1" dirty="0">
                <a:solidFill>
                  <a:srgbClr val="2683C6"/>
                </a:solidFill>
              </a:rPr>
              <a:t> (1)</a:t>
            </a:r>
            <a:endParaRPr lang="en-GB" sz="2800" b="1" dirty="0">
              <a:solidFill>
                <a:srgbClr val="2683C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0960" y="598637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Téléostéen</a:t>
            </a:r>
            <a:r>
              <a:rPr lang="en-GB" sz="1600" dirty="0"/>
              <a:t> (Chordata)</a:t>
            </a:r>
            <a:endParaRPr lang="en-GB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493463" y="598637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/>
              <a:t>Bivalve (Mollusca)</a:t>
            </a:r>
            <a:endParaRPr lang="en-GB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8207129" y="5524710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/>
              <a:t>Petit </a:t>
            </a:r>
            <a:r>
              <a:rPr lang="en-GB" sz="1600" dirty="0" err="1"/>
              <a:t>syngnathe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 err="1"/>
              <a:t>Syngnathus</a:t>
            </a:r>
            <a:r>
              <a:rPr lang="en-GB" sz="1600" i="1" dirty="0"/>
              <a:t> </a:t>
            </a:r>
            <a:r>
              <a:rPr lang="en-GB" sz="1600" i="1" dirty="0" err="1"/>
              <a:t>rostellatus</a:t>
            </a:r>
            <a:r>
              <a:rPr lang="en-GB" sz="1600" dirty="0"/>
              <a:t>)</a:t>
            </a:r>
            <a:endParaRPr lang="en-GB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599632" y="5524710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Huître</a:t>
            </a:r>
            <a:r>
              <a:rPr lang="en-GB" sz="1600" dirty="0"/>
              <a:t> </a:t>
            </a:r>
            <a:r>
              <a:rPr lang="en-GB" sz="1600" dirty="0" err="1"/>
              <a:t>creuse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/>
              <a:t>Crassostrea </a:t>
            </a:r>
            <a:r>
              <a:rPr lang="en-GB" sz="1600" i="1" dirty="0" err="1"/>
              <a:t>gigas</a:t>
            </a:r>
            <a:r>
              <a:rPr lang="en-GB" sz="1600" dirty="0"/>
              <a:t>)</a:t>
            </a:r>
            <a:endParaRPr lang="en-GB" sz="1600" dirty="0"/>
          </a:p>
        </p:txBody>
      </p:sp>
      <p:pic>
        <p:nvPicPr>
          <p:cNvPr id="23" name="Picture 22" descr="A picture containing vector graphics&#10;&#10;Description automatically generated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28" y="75406"/>
            <a:ext cx="717905" cy="7179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14603" y="5524710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Crépidule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 err="1"/>
              <a:t>Crepidula</a:t>
            </a:r>
            <a:r>
              <a:rPr lang="en-GB" sz="1600" i="1" dirty="0"/>
              <a:t> </a:t>
            </a:r>
            <a:r>
              <a:rPr lang="en-GB" sz="1600" i="1" dirty="0" err="1"/>
              <a:t>fornicata</a:t>
            </a:r>
            <a:r>
              <a:rPr lang="en-GB" sz="1600" dirty="0"/>
              <a:t>)</a:t>
            </a:r>
            <a:endParaRPr lang="en-GB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4008434" y="598637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Gastéropode</a:t>
            </a:r>
            <a:r>
              <a:rPr lang="en-GB" sz="1600" dirty="0"/>
              <a:t> (Mollusca)</a:t>
            </a:r>
            <a:endParaRPr lang="en-GB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r="6282" b="6277"/>
          <a:stretch>
            <a:fillRect/>
          </a:stretch>
        </p:blipFill>
        <p:spPr>
          <a:xfrm>
            <a:off x="175731" y="1661999"/>
            <a:ext cx="3679903" cy="3041621"/>
          </a:xfrm>
          <a:prstGeom prst="rect">
            <a:avLst/>
          </a:prstGeom>
        </p:spPr>
      </p:pic>
      <p:pic>
        <p:nvPicPr>
          <p:cNvPr id="9" name="Picture 8" descr="A close up of an animal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51728" y="1698616"/>
            <a:ext cx="3957851" cy="2968388"/>
          </a:xfrm>
          <a:prstGeom prst="rect">
            <a:avLst/>
          </a:prstGeom>
        </p:spPr>
      </p:pic>
      <p:pic>
        <p:nvPicPr>
          <p:cNvPr id="15" name="Picture 14" descr="A close up of a fish&#10;&#10;Description automatically generated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80"/>
          <a:stretch>
            <a:fillRect/>
          </a:stretch>
        </p:blipFill>
        <p:spPr>
          <a:xfrm>
            <a:off x="7217881" y="1708328"/>
            <a:ext cx="4810596" cy="293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 cap="none" dirty="0"/>
              <a:t>Pierrot Van der Aaprionace96@gmail.com</a:t>
            </a:r>
            <a:endParaRPr lang="en-GB" sz="140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565094" y="132995"/>
            <a:ext cx="4299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2683C6"/>
                </a:solidFill>
              </a:rPr>
              <a:t>Les </a:t>
            </a:r>
            <a:r>
              <a:rPr lang="en-GB" sz="2800" b="1" dirty="0" err="1">
                <a:solidFill>
                  <a:srgbClr val="2683C6"/>
                </a:solidFill>
              </a:rPr>
              <a:t>filtreurs</a:t>
            </a:r>
            <a:r>
              <a:rPr lang="en-GB" sz="2800" b="1" dirty="0">
                <a:solidFill>
                  <a:srgbClr val="2683C6"/>
                </a:solidFill>
              </a:rPr>
              <a:t> (2)</a:t>
            </a:r>
            <a:endParaRPr lang="en-GB" sz="2800" b="1" dirty="0">
              <a:solidFill>
                <a:srgbClr val="2683C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92378" y="598637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Polychète</a:t>
            </a:r>
            <a:r>
              <a:rPr lang="en-GB" sz="1600" dirty="0"/>
              <a:t> (Annelida)</a:t>
            </a:r>
            <a:endParaRPr lang="en-GB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8547" y="5524710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Sabelle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/>
              <a:t>Sabella </a:t>
            </a:r>
            <a:r>
              <a:rPr lang="en-GB" sz="1600" i="1" dirty="0" err="1"/>
              <a:t>pavonina</a:t>
            </a:r>
            <a:r>
              <a:rPr lang="en-GB" sz="1600" dirty="0"/>
              <a:t>)</a:t>
            </a:r>
            <a:endParaRPr lang="en-GB" sz="1600" dirty="0"/>
          </a:p>
        </p:txBody>
      </p:sp>
      <p:pic>
        <p:nvPicPr>
          <p:cNvPr id="23" name="Picture 22" descr="A picture containing vector graphics&#10;&#10;Description automatically generated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28" y="75406"/>
            <a:ext cx="717905" cy="7179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563520" y="5524710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Ophiure</a:t>
            </a:r>
            <a:r>
              <a:rPr lang="en-GB" sz="1600" dirty="0"/>
              <a:t> fragile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 err="1"/>
              <a:t>Ophiothrix</a:t>
            </a:r>
            <a:r>
              <a:rPr lang="en-GB" sz="1600" i="1" dirty="0"/>
              <a:t> fragilis</a:t>
            </a:r>
            <a:r>
              <a:rPr lang="en-GB" sz="1600" dirty="0"/>
              <a:t>)</a:t>
            </a:r>
            <a:endParaRPr lang="en-GB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457351" y="598637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Ophiure</a:t>
            </a:r>
            <a:r>
              <a:rPr lang="en-GB" sz="1600" dirty="0"/>
              <a:t> (Echinodermata)</a:t>
            </a:r>
            <a:endParaRPr lang="en-GB" sz="1600" dirty="0"/>
          </a:p>
        </p:txBody>
      </p:sp>
      <p:pic>
        <p:nvPicPr>
          <p:cNvPr id="7" name="Picture 6" descr="A picture containing animal, invertebrate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7"/>
          <a:stretch>
            <a:fillRect/>
          </a:stretch>
        </p:blipFill>
        <p:spPr>
          <a:xfrm>
            <a:off x="2667371" y="1345326"/>
            <a:ext cx="3044438" cy="3452900"/>
          </a:xfrm>
          <a:prstGeom prst="rect">
            <a:avLst/>
          </a:prstGeom>
        </p:spPr>
      </p:pic>
      <p:pic>
        <p:nvPicPr>
          <p:cNvPr id="11" name="Picture 10" descr="A fish swimming under water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9" r="21742" b="6807"/>
          <a:stretch>
            <a:fillRect/>
          </a:stretch>
        </p:blipFill>
        <p:spPr>
          <a:xfrm>
            <a:off x="119607" y="1345326"/>
            <a:ext cx="2547764" cy="3464501"/>
          </a:xfrm>
          <a:prstGeom prst="rect">
            <a:avLst/>
          </a:prstGeom>
        </p:spPr>
      </p:pic>
      <p:pic>
        <p:nvPicPr>
          <p:cNvPr id="24" name="Picture 23" descr="A close up of a plant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17" y="1345326"/>
            <a:ext cx="3705146" cy="2778863"/>
          </a:xfrm>
          <a:prstGeom prst="rect">
            <a:avLst/>
          </a:prstGeom>
        </p:spPr>
      </p:pic>
      <p:pic>
        <p:nvPicPr>
          <p:cNvPr id="13" name="Picture 12" descr="A picture containing animal, invertebrate, brittle star&#10;&#10;Description automatically generated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1"/>
          <a:stretch>
            <a:fillRect/>
          </a:stretch>
        </p:blipFill>
        <p:spPr>
          <a:xfrm>
            <a:off x="9139246" y="1345326"/>
            <a:ext cx="2933147" cy="37637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 cap="none" dirty="0"/>
              <a:t>Pierrot Van der Aaprionace96@gmail.com</a:t>
            </a:r>
            <a:endParaRPr lang="en-GB" sz="140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565094" y="132995"/>
            <a:ext cx="429900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2683C6"/>
                </a:solidFill>
              </a:rPr>
              <a:t>Les </a:t>
            </a:r>
            <a:r>
              <a:rPr lang="en-GB" sz="2800" b="1" dirty="0" err="1">
                <a:solidFill>
                  <a:srgbClr val="2683C6"/>
                </a:solidFill>
              </a:rPr>
              <a:t>filtreurs</a:t>
            </a:r>
            <a:r>
              <a:rPr lang="en-GB" sz="2800" b="1" dirty="0">
                <a:solidFill>
                  <a:srgbClr val="2683C6"/>
                </a:solidFill>
              </a:rPr>
              <a:t> (</a:t>
            </a:r>
            <a:r>
              <a:rPr lang="en-US" altLang="en-GB" sz="2800" b="1" dirty="0">
                <a:solidFill>
                  <a:srgbClr val="2683C6"/>
                </a:solidFill>
              </a:rPr>
              <a:t>3</a:t>
            </a:r>
            <a:r>
              <a:rPr lang="en-GB" sz="2800" b="1" dirty="0">
                <a:solidFill>
                  <a:srgbClr val="2683C6"/>
                </a:solidFill>
              </a:rPr>
              <a:t>)</a:t>
            </a:r>
            <a:endParaRPr lang="en-GB" sz="2800" b="1" dirty="0">
              <a:solidFill>
                <a:srgbClr val="2683C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92378" y="598637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Ascidie</a:t>
            </a:r>
            <a:r>
              <a:rPr lang="en-GB" sz="1600" dirty="0"/>
              <a:t> (Chordata)</a:t>
            </a:r>
            <a:endParaRPr lang="en-GB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8547" y="5524710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Cione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 err="1"/>
              <a:t>Ciona</a:t>
            </a:r>
            <a:r>
              <a:rPr lang="en-GB" sz="1600" i="1" dirty="0"/>
              <a:t> intestinalis</a:t>
            </a:r>
            <a:r>
              <a:rPr lang="en-GB" sz="1600" dirty="0"/>
              <a:t>)</a:t>
            </a:r>
            <a:endParaRPr lang="en-GB" sz="1600" dirty="0"/>
          </a:p>
        </p:txBody>
      </p:sp>
      <p:pic>
        <p:nvPicPr>
          <p:cNvPr id="23" name="Picture 22" descr="A picture containing vector graphics&#10;&#10;Description automatically generated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28" y="75406"/>
            <a:ext cx="717905" cy="7179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563520" y="5524710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Eponge</a:t>
            </a:r>
            <a:r>
              <a:rPr lang="en-GB" sz="1600" dirty="0"/>
              <a:t> </a:t>
            </a:r>
            <a:r>
              <a:rPr lang="en-GB" sz="1600" dirty="0" err="1"/>
              <a:t>mie</a:t>
            </a:r>
            <a:r>
              <a:rPr lang="en-GB" sz="1600" dirty="0"/>
              <a:t> de pain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 err="1"/>
              <a:t>Halichondria</a:t>
            </a:r>
            <a:r>
              <a:rPr lang="en-GB" sz="1600" i="1" dirty="0"/>
              <a:t> </a:t>
            </a:r>
            <a:r>
              <a:rPr lang="en-GB" sz="1600" i="1" dirty="0" err="1"/>
              <a:t>panicea</a:t>
            </a:r>
            <a:r>
              <a:rPr lang="en-GB" sz="1600" dirty="0"/>
              <a:t>)</a:t>
            </a:r>
            <a:endParaRPr lang="en-GB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457351" y="598637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Eponge</a:t>
            </a:r>
            <a:r>
              <a:rPr lang="en-GB" sz="1600" dirty="0"/>
              <a:t> (Porifera)</a:t>
            </a:r>
            <a:endParaRPr lang="en-GB" sz="1600" dirty="0"/>
          </a:p>
        </p:txBody>
      </p:sp>
      <p:pic>
        <p:nvPicPr>
          <p:cNvPr id="9" name="Picture 8" descr="A picture containing animal, invertebrate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5" b="5928"/>
          <a:stretch>
            <a:fillRect/>
          </a:stretch>
        </p:blipFill>
        <p:spPr>
          <a:xfrm flipH="1" flipV="1">
            <a:off x="253586" y="1381918"/>
            <a:ext cx="2393080" cy="40004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91" y="1381918"/>
            <a:ext cx="3294962" cy="4000498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 rot="5661977">
            <a:off x="3262908" y="2343271"/>
            <a:ext cx="1417812" cy="210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Right 21"/>
          <p:cNvSpPr/>
          <p:nvPr/>
        </p:nvSpPr>
        <p:spPr>
          <a:xfrm rot="18674594">
            <a:off x="4163795" y="2674627"/>
            <a:ext cx="1417812" cy="210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40" y="1379621"/>
            <a:ext cx="5337059" cy="4002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12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 cap="none" dirty="0"/>
              <a:t>Pierrot Van der Aaprionace96@gmail.com</a:t>
            </a:r>
            <a:endParaRPr lang="en-GB" sz="140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565094" y="132995"/>
            <a:ext cx="4299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2683C6"/>
                </a:solidFill>
              </a:rPr>
              <a:t>Les </a:t>
            </a:r>
            <a:r>
              <a:rPr lang="en-GB" sz="2800" b="1" dirty="0" err="1">
                <a:solidFill>
                  <a:srgbClr val="2683C6"/>
                </a:solidFill>
              </a:rPr>
              <a:t>prédateurs</a:t>
            </a:r>
            <a:r>
              <a:rPr lang="en-GB" sz="2800" b="1" dirty="0">
                <a:solidFill>
                  <a:srgbClr val="2683C6"/>
                </a:solidFill>
              </a:rPr>
              <a:t> (1)</a:t>
            </a:r>
            <a:endParaRPr lang="en-GB" sz="2800" b="1" dirty="0">
              <a:solidFill>
                <a:srgbClr val="2683C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98547" y="5524710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/>
              <a:t>Sole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 err="1"/>
              <a:t>Solea</a:t>
            </a:r>
            <a:r>
              <a:rPr lang="en-GB" sz="1600" i="1" dirty="0"/>
              <a:t> </a:t>
            </a:r>
            <a:r>
              <a:rPr lang="en-GB" sz="1600" i="1" dirty="0" err="1"/>
              <a:t>solea</a:t>
            </a:r>
            <a:r>
              <a:rPr lang="en-GB" sz="1600" dirty="0"/>
              <a:t>)</a:t>
            </a:r>
            <a:endParaRPr lang="en-GB" sz="1600" dirty="0"/>
          </a:p>
        </p:txBody>
      </p:sp>
      <p:pic>
        <p:nvPicPr>
          <p:cNvPr id="23" name="Picture 22" descr="A picture containing vector graphics&#10;&#10;Description automatically generated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28" y="75406"/>
            <a:ext cx="717905" cy="7179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24912" y="5524710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/>
              <a:t>Plie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 err="1"/>
              <a:t>Pleuronectes</a:t>
            </a:r>
            <a:r>
              <a:rPr lang="en-GB" sz="1600" i="1" dirty="0"/>
              <a:t> </a:t>
            </a:r>
            <a:r>
              <a:rPr lang="en-GB" sz="1600" i="1" dirty="0" err="1"/>
              <a:t>platessa</a:t>
            </a:r>
            <a:r>
              <a:rPr lang="en-GB" sz="1600" dirty="0"/>
              <a:t>)</a:t>
            </a:r>
            <a:endParaRPr lang="en-GB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519238" y="585354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Téléostéen</a:t>
            </a:r>
            <a:r>
              <a:rPr lang="en-GB" sz="1600" dirty="0"/>
              <a:t> (Chordata)</a:t>
            </a:r>
            <a:endParaRPr lang="en-GB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628326" y="598637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Téléostéen</a:t>
            </a:r>
            <a:r>
              <a:rPr lang="en-GB" sz="1600" dirty="0"/>
              <a:t> (Chordata)</a:t>
            </a:r>
            <a:endParaRPr lang="en-GB" sz="1600" dirty="0"/>
          </a:p>
        </p:txBody>
      </p:sp>
      <p:pic>
        <p:nvPicPr>
          <p:cNvPr id="6" name="Picture 5" descr="A close up of a fish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51" y="1387742"/>
            <a:ext cx="5478788" cy="3643394"/>
          </a:xfrm>
          <a:prstGeom prst="rect">
            <a:avLst/>
          </a:prstGeom>
        </p:spPr>
      </p:pic>
      <p:pic>
        <p:nvPicPr>
          <p:cNvPr id="8" name="Picture 7" descr="A close up of a fish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5" b="4564"/>
          <a:stretch>
            <a:fillRect/>
          </a:stretch>
        </p:blipFill>
        <p:spPr>
          <a:xfrm>
            <a:off x="6302062" y="1387742"/>
            <a:ext cx="5477800" cy="3643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 cap="none" dirty="0"/>
              <a:t>Pierrot Van der Aaprionace96@gmail.com</a:t>
            </a:r>
            <a:endParaRPr lang="en-GB" sz="140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565094" y="132995"/>
            <a:ext cx="4299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2683C6"/>
                </a:solidFill>
              </a:rPr>
              <a:t>Les </a:t>
            </a:r>
            <a:r>
              <a:rPr lang="en-GB" sz="2800" b="1" dirty="0" err="1">
                <a:solidFill>
                  <a:srgbClr val="2683C6"/>
                </a:solidFill>
              </a:rPr>
              <a:t>prédateurs</a:t>
            </a:r>
            <a:r>
              <a:rPr lang="en-GB" sz="2800" b="1" dirty="0">
                <a:solidFill>
                  <a:srgbClr val="2683C6"/>
                </a:solidFill>
              </a:rPr>
              <a:t> (2)</a:t>
            </a:r>
            <a:endParaRPr lang="en-GB" sz="2800" b="1" dirty="0">
              <a:solidFill>
                <a:srgbClr val="2683C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98547" y="5524710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Gobie</a:t>
            </a:r>
            <a:r>
              <a:rPr lang="en-GB" sz="1600" dirty="0"/>
              <a:t> de sable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 err="1"/>
              <a:t>Pomatoschistus</a:t>
            </a:r>
            <a:r>
              <a:rPr lang="en-GB" sz="1600" i="1" dirty="0"/>
              <a:t> </a:t>
            </a:r>
            <a:r>
              <a:rPr lang="en-GB" sz="1600" i="1" dirty="0" err="1"/>
              <a:t>minutus</a:t>
            </a:r>
            <a:r>
              <a:rPr lang="en-GB" sz="1600" dirty="0"/>
              <a:t>)</a:t>
            </a:r>
            <a:endParaRPr lang="en-GB" sz="1600" dirty="0"/>
          </a:p>
        </p:txBody>
      </p:sp>
      <p:pic>
        <p:nvPicPr>
          <p:cNvPr id="23" name="Picture 22" descr="A picture containing vector graphics&#10;&#10;Description automatically generated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28" y="75406"/>
            <a:ext cx="717905" cy="7179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24912" y="5524710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Gonnelle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 err="1"/>
              <a:t>Pholis</a:t>
            </a:r>
            <a:r>
              <a:rPr lang="en-GB" sz="1600" i="1" dirty="0"/>
              <a:t> </a:t>
            </a:r>
            <a:r>
              <a:rPr lang="en-GB" sz="1600" i="1" dirty="0" err="1"/>
              <a:t>gunnellus</a:t>
            </a:r>
            <a:r>
              <a:rPr lang="en-GB" sz="1600" dirty="0"/>
              <a:t>)</a:t>
            </a:r>
            <a:endParaRPr lang="en-GB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519238" y="585354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Téléostéen</a:t>
            </a:r>
            <a:r>
              <a:rPr lang="en-GB" sz="1600" dirty="0"/>
              <a:t> (Chordata)</a:t>
            </a:r>
            <a:endParaRPr lang="en-GB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628326" y="598637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Téléostéen</a:t>
            </a:r>
            <a:r>
              <a:rPr lang="en-GB" sz="1600" dirty="0"/>
              <a:t> (Chordata)</a:t>
            </a:r>
            <a:endParaRPr lang="en-GB" sz="1600" dirty="0"/>
          </a:p>
        </p:txBody>
      </p:sp>
      <p:pic>
        <p:nvPicPr>
          <p:cNvPr id="7" name="Picture 6" descr="A close up of a fish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6"/>
          <a:stretch>
            <a:fillRect/>
          </a:stretch>
        </p:blipFill>
        <p:spPr>
          <a:xfrm>
            <a:off x="6391029" y="1407721"/>
            <a:ext cx="5299593" cy="3718071"/>
          </a:xfrm>
          <a:prstGeom prst="rect">
            <a:avLst/>
          </a:prstGeom>
        </p:spPr>
      </p:pic>
      <p:pic>
        <p:nvPicPr>
          <p:cNvPr id="11" name="Picture 10" descr="A picture containing ground, outdoor, animal, bird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9" b="9697"/>
          <a:stretch>
            <a:fillRect/>
          </a:stretch>
        </p:blipFill>
        <p:spPr>
          <a:xfrm>
            <a:off x="477287" y="1407720"/>
            <a:ext cx="5346516" cy="3718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 cap="none" dirty="0"/>
              <a:t>Pierrot Van der Aaprionace96@gmail.com</a:t>
            </a:r>
            <a:endParaRPr lang="en-GB" sz="140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565094" y="132995"/>
            <a:ext cx="4299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2683C6"/>
                </a:solidFill>
              </a:rPr>
              <a:t>Les </a:t>
            </a:r>
            <a:r>
              <a:rPr lang="en-GB" sz="2800" b="1" dirty="0" err="1">
                <a:solidFill>
                  <a:srgbClr val="2683C6"/>
                </a:solidFill>
              </a:rPr>
              <a:t>prédateurs</a:t>
            </a:r>
            <a:r>
              <a:rPr lang="en-GB" sz="2800" b="1" dirty="0">
                <a:solidFill>
                  <a:srgbClr val="2683C6"/>
                </a:solidFill>
              </a:rPr>
              <a:t> (3)</a:t>
            </a:r>
            <a:endParaRPr lang="en-GB" sz="2800" b="1" dirty="0">
              <a:solidFill>
                <a:srgbClr val="2683C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9557" y="5524709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Crabe</a:t>
            </a:r>
            <a:r>
              <a:rPr lang="en-GB" sz="1600" dirty="0"/>
              <a:t> vert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 err="1"/>
              <a:t>Carcinus</a:t>
            </a:r>
            <a:r>
              <a:rPr lang="en-GB" sz="1600" i="1" dirty="0"/>
              <a:t> </a:t>
            </a:r>
            <a:r>
              <a:rPr lang="en-GB" sz="1600" i="1" dirty="0" err="1"/>
              <a:t>maenas</a:t>
            </a:r>
            <a:r>
              <a:rPr lang="en-GB" sz="1600" dirty="0"/>
              <a:t>)</a:t>
            </a:r>
            <a:endParaRPr lang="en-GB" sz="1600" dirty="0"/>
          </a:p>
        </p:txBody>
      </p:sp>
      <p:pic>
        <p:nvPicPr>
          <p:cNvPr id="23" name="Picture 22" descr="A picture containing vector graphics&#10;&#10;Description automatically generated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28" y="75406"/>
            <a:ext cx="717905" cy="7179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87665" y="5524710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/>
              <a:t>Etoile de </a:t>
            </a:r>
            <a:r>
              <a:rPr lang="en-GB" sz="1600" dirty="0" err="1"/>
              <a:t>mer</a:t>
            </a:r>
            <a:r>
              <a:rPr lang="en-GB" sz="1600" dirty="0"/>
              <a:t> commune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(A</a:t>
            </a:r>
            <a:r>
              <a:rPr lang="en-GB" sz="1600" i="1" dirty="0"/>
              <a:t>sterias </a:t>
            </a:r>
            <a:r>
              <a:rPr lang="en-GB" sz="1600" i="1" dirty="0" err="1"/>
              <a:t>rubens</a:t>
            </a:r>
            <a:r>
              <a:rPr lang="en-GB" sz="1600" dirty="0"/>
              <a:t>)</a:t>
            </a:r>
            <a:endParaRPr lang="en-GB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8722360" y="598805"/>
            <a:ext cx="3469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/>
              <a:t>Etoile de </a:t>
            </a:r>
            <a:r>
              <a:rPr lang="en-GB" sz="1600" dirty="0" err="1"/>
              <a:t>mer</a:t>
            </a:r>
            <a:r>
              <a:rPr lang="en-GB" sz="1600" dirty="0"/>
              <a:t> (Echinodermata)</a:t>
            </a:r>
            <a:endParaRPr lang="en-GB" sz="1600" dirty="0"/>
          </a:p>
        </p:txBody>
      </p:sp>
      <p:pic>
        <p:nvPicPr>
          <p:cNvPr id="6" name="Picture 5" descr="A picture containing animal, invertebrate, food, starfish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0"/>
          <a:stretch>
            <a:fillRect/>
          </a:stretch>
        </p:blipFill>
        <p:spPr>
          <a:xfrm rot="16200000">
            <a:off x="8245069" y="1800807"/>
            <a:ext cx="4423885" cy="315103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60071" y="598637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Gastéropode</a:t>
            </a:r>
            <a:r>
              <a:rPr lang="en-GB" sz="1600" dirty="0"/>
              <a:t> (Mollusca)</a:t>
            </a:r>
            <a:endParaRPr lang="en-GB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811196" y="598637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Décapode</a:t>
            </a:r>
            <a:r>
              <a:rPr lang="en-GB" sz="1600" dirty="0"/>
              <a:t> (Crustacea)</a:t>
            </a:r>
            <a:endParaRPr lang="en-GB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049396" y="5524709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Buccin</a:t>
            </a:r>
            <a:r>
              <a:rPr lang="en-GB" sz="1600" dirty="0"/>
              <a:t> </a:t>
            </a:r>
            <a:r>
              <a:rPr lang="en-GB" sz="1600" dirty="0" err="1"/>
              <a:t>commun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 err="1"/>
              <a:t>Buccinum</a:t>
            </a:r>
            <a:r>
              <a:rPr lang="en-GB" sz="1600" i="1" dirty="0"/>
              <a:t> </a:t>
            </a:r>
            <a:r>
              <a:rPr lang="en-GB" sz="1600" i="1" dirty="0" err="1"/>
              <a:t>undatum</a:t>
            </a:r>
            <a:r>
              <a:rPr lang="en-GB" sz="1600" dirty="0"/>
              <a:t>)</a:t>
            </a:r>
            <a:endParaRPr lang="en-GB" sz="1600" dirty="0"/>
          </a:p>
        </p:txBody>
      </p:sp>
      <p:pic>
        <p:nvPicPr>
          <p:cNvPr id="9" name="Picture 8" descr="A picture containing arthropod, invertebrate, animal, food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57" y="1768547"/>
            <a:ext cx="4000500" cy="3000375"/>
          </a:xfrm>
          <a:prstGeom prst="rect">
            <a:avLst/>
          </a:prstGeom>
        </p:spPr>
      </p:pic>
      <p:pic>
        <p:nvPicPr>
          <p:cNvPr id="25" name="Picture 24" descr="A close up of an animal&#10;&#10;Description automatically generated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>
            <a:fillRect/>
          </a:stretch>
        </p:blipFill>
        <p:spPr>
          <a:xfrm>
            <a:off x="4371117" y="1768548"/>
            <a:ext cx="4000500" cy="3000375"/>
          </a:xfrm>
          <a:prstGeom prst="rect">
            <a:avLst/>
          </a:prstGeom>
        </p:spPr>
      </p:pic>
      <p:pic>
        <p:nvPicPr>
          <p:cNvPr id="15" name="Picture 14" descr="A close up of some grass&#10;&#10;Description automatically generated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8" t="16853" r="22443" b="22503"/>
          <a:stretch>
            <a:fillRect/>
          </a:stretch>
        </p:blipFill>
        <p:spPr>
          <a:xfrm>
            <a:off x="4371117" y="4829676"/>
            <a:ext cx="1825147" cy="1391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 cap="none" dirty="0"/>
              <a:t>Pierrot Van der Aaprionace96@gmail.com</a:t>
            </a:r>
            <a:endParaRPr lang="en-GB" sz="140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565094" y="132995"/>
            <a:ext cx="4299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2683C6"/>
                </a:solidFill>
              </a:rPr>
              <a:t>La </a:t>
            </a:r>
            <a:r>
              <a:rPr lang="en-GB" sz="2800" b="1" dirty="0" err="1">
                <a:solidFill>
                  <a:srgbClr val="2683C6"/>
                </a:solidFill>
              </a:rPr>
              <a:t>nuit</a:t>
            </a:r>
            <a:r>
              <a:rPr lang="en-GB" sz="2800" b="1" dirty="0">
                <a:solidFill>
                  <a:srgbClr val="2683C6"/>
                </a:solidFill>
              </a:rPr>
              <a:t> (1)</a:t>
            </a:r>
            <a:endParaRPr lang="en-GB" sz="2800" b="1" dirty="0">
              <a:solidFill>
                <a:srgbClr val="2683C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49591" y="537193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Décapode</a:t>
            </a:r>
            <a:r>
              <a:rPr lang="en-GB" sz="1600" dirty="0"/>
              <a:t> (Crustacea)</a:t>
            </a:r>
            <a:endParaRPr lang="en-GB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4679950" y="5497109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Homard</a:t>
            </a:r>
            <a:r>
              <a:rPr lang="en-GB" sz="1600" dirty="0"/>
              <a:t> </a:t>
            </a:r>
            <a:r>
              <a:rPr lang="en-GB" sz="1600" dirty="0" err="1"/>
              <a:t>européen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 err="1"/>
              <a:t>Hommarus</a:t>
            </a:r>
            <a:r>
              <a:rPr lang="en-GB" sz="1600" i="1" dirty="0"/>
              <a:t> </a:t>
            </a:r>
            <a:r>
              <a:rPr lang="en-GB" sz="1600" i="1" dirty="0" err="1"/>
              <a:t>gammarus</a:t>
            </a:r>
            <a:r>
              <a:rPr lang="en-GB" sz="1600" dirty="0"/>
              <a:t>)</a:t>
            </a:r>
            <a:endParaRPr lang="en-GB" sz="1600" dirty="0"/>
          </a:p>
        </p:txBody>
      </p: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1" y="132995"/>
            <a:ext cx="523220" cy="523220"/>
          </a:xfrm>
          <a:prstGeom prst="rect">
            <a:avLst/>
          </a:prstGeom>
        </p:spPr>
      </p:pic>
      <p:pic>
        <p:nvPicPr>
          <p:cNvPr id="8" name="Picture 7" descr="A lobster on a sunny day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810" y="1049689"/>
            <a:ext cx="5929893" cy="4447420"/>
          </a:xfrm>
          <a:prstGeom prst="rect">
            <a:avLst/>
          </a:prstGeom>
        </p:spPr>
      </p:pic>
      <p:pic>
        <p:nvPicPr>
          <p:cNvPr id="12" name="Picture 11" descr="A close up of a rock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7" y="1523070"/>
            <a:ext cx="5082479" cy="38118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 cap="none" dirty="0"/>
              <a:t>Pierrot Van der Aaprionace96@gmail.com</a:t>
            </a:r>
            <a:endParaRPr lang="en-GB" sz="140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565094" y="132995"/>
            <a:ext cx="4299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2683C6"/>
                </a:solidFill>
              </a:rPr>
              <a:t>La </a:t>
            </a:r>
            <a:r>
              <a:rPr lang="en-GB" sz="2800" b="1" dirty="0" err="1">
                <a:solidFill>
                  <a:srgbClr val="2683C6"/>
                </a:solidFill>
              </a:rPr>
              <a:t>nuit</a:t>
            </a:r>
            <a:r>
              <a:rPr lang="en-GB" sz="2800" b="1">
                <a:solidFill>
                  <a:srgbClr val="2683C6"/>
                </a:solidFill>
              </a:rPr>
              <a:t> (2)</a:t>
            </a:r>
            <a:endParaRPr lang="en-GB" sz="2800" b="1" dirty="0">
              <a:solidFill>
                <a:srgbClr val="2683C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3780" y="537193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Céphalopode</a:t>
            </a:r>
            <a:r>
              <a:rPr lang="en-GB" sz="1600" dirty="0"/>
              <a:t> (Mollusca)</a:t>
            </a:r>
            <a:endParaRPr lang="en-GB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4679950" y="5497109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/>
              <a:t>Seiche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/>
              <a:t>Sepia officinalis</a:t>
            </a:r>
            <a:r>
              <a:rPr lang="en-GB" sz="1600" dirty="0"/>
              <a:t>)</a:t>
            </a:r>
            <a:endParaRPr lang="en-GB" sz="1600" dirty="0"/>
          </a:p>
        </p:txBody>
      </p:sp>
      <p:pic>
        <p:nvPicPr>
          <p:cNvPr id="6" name="Picture 5" descr="A close up of a 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1" y="132995"/>
            <a:ext cx="523220" cy="523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28" y="960642"/>
            <a:ext cx="6888543" cy="4608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656215"/>
            <a:ext cx="6805555" cy="564010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 cap="none" dirty="0"/>
              <a:t>Pierrot Van der Aaprionace96@gmail.com</a:t>
            </a:r>
            <a:endParaRPr lang="en-GB" sz="140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565150" y="132715"/>
            <a:ext cx="8919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rgbClr val="2683C6"/>
                </a:solidFill>
              </a:rPr>
              <a:t>L’humain</a:t>
            </a:r>
            <a:r>
              <a:rPr lang="en-GB" sz="2800" b="1" dirty="0">
                <a:solidFill>
                  <a:srgbClr val="2683C6"/>
                </a:solidFill>
              </a:rPr>
              <a:t> </a:t>
            </a:r>
            <a:r>
              <a:rPr lang="en-GB" sz="2800" b="1" dirty="0" err="1">
                <a:solidFill>
                  <a:srgbClr val="2683C6"/>
                </a:solidFill>
              </a:rPr>
              <a:t>défie</a:t>
            </a:r>
            <a:r>
              <a:rPr lang="en-GB" sz="2800" b="1" dirty="0">
                <a:solidFill>
                  <a:srgbClr val="2683C6"/>
                </a:solidFill>
              </a:rPr>
              <a:t> </a:t>
            </a:r>
            <a:r>
              <a:rPr lang="en-GB" sz="2800" b="1" dirty="0" err="1">
                <a:solidFill>
                  <a:srgbClr val="2683C6"/>
                </a:solidFill>
              </a:rPr>
              <a:t>l’équilibre</a:t>
            </a:r>
            <a:r>
              <a:rPr lang="en-GB" sz="2800" b="1" dirty="0">
                <a:solidFill>
                  <a:srgbClr val="2683C6"/>
                </a:solidFill>
              </a:rPr>
              <a:t> fragile</a:t>
            </a:r>
            <a:endParaRPr lang="en-GB" sz="2800" b="1" dirty="0">
              <a:solidFill>
                <a:srgbClr val="2683C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5094" y="2217751"/>
            <a:ext cx="2472271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Tout </a:t>
            </a:r>
            <a:r>
              <a:rPr lang="en-GB" sz="2000" dirty="0" err="1"/>
              <a:t>comme</a:t>
            </a:r>
            <a:r>
              <a:rPr lang="en-GB" sz="2000" dirty="0"/>
              <a:t> la chasse intensive des loups a </a:t>
            </a:r>
            <a:r>
              <a:rPr lang="en-GB" sz="2000" dirty="0" err="1"/>
              <a:t>pertubé</a:t>
            </a:r>
            <a:r>
              <a:rPr lang="en-GB" sz="2000" dirty="0"/>
              <a:t> </a:t>
            </a:r>
            <a:r>
              <a:rPr lang="en-GB" sz="2000" dirty="0" err="1"/>
              <a:t>l’équilibre</a:t>
            </a:r>
            <a:r>
              <a:rPr lang="en-GB" sz="2000" dirty="0"/>
              <a:t> naturel …</a:t>
            </a:r>
            <a:endParaRPr lang="en-GB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12"/>
          <a:stretch>
            <a:fillRect/>
          </a:stretch>
        </p:blipFill>
        <p:spPr>
          <a:xfrm>
            <a:off x="4165600" y="865390"/>
            <a:ext cx="3583384" cy="5127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1"/>
          <a:stretch>
            <a:fillRect/>
          </a:stretch>
        </p:blipFill>
        <p:spPr>
          <a:xfrm>
            <a:off x="7953828" y="865390"/>
            <a:ext cx="3467269" cy="51272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740212" y="2217751"/>
            <a:ext cx="2680886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… la </a:t>
            </a:r>
            <a:r>
              <a:rPr lang="en-GB" sz="2000" dirty="0" err="1"/>
              <a:t>pêche</a:t>
            </a:r>
            <a:r>
              <a:rPr lang="en-GB" sz="2000" dirty="0"/>
              <a:t> et </a:t>
            </a:r>
            <a:r>
              <a:rPr lang="en-GB" sz="2000" dirty="0" err="1"/>
              <a:t>autres</a:t>
            </a:r>
            <a:r>
              <a:rPr lang="en-GB" sz="2000" dirty="0"/>
              <a:t> </a:t>
            </a:r>
            <a:r>
              <a:rPr lang="en-GB" sz="2000" dirty="0" err="1"/>
              <a:t>activités</a:t>
            </a:r>
            <a:r>
              <a:rPr lang="en-GB" sz="2000" dirty="0"/>
              <a:t> </a:t>
            </a:r>
            <a:r>
              <a:rPr lang="en-GB" sz="2000" dirty="0" err="1"/>
              <a:t>humaines</a:t>
            </a:r>
            <a:r>
              <a:rPr lang="en-GB" sz="2000" dirty="0"/>
              <a:t>, ne </a:t>
            </a:r>
            <a:r>
              <a:rPr lang="en-GB" sz="2000" dirty="0" err="1"/>
              <a:t>sont</a:t>
            </a:r>
            <a:r>
              <a:rPr lang="en-GB" sz="2000" dirty="0"/>
              <a:t> pas sans consequences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mer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 cap="none" dirty="0"/>
              <a:t>Pierrot Van der Aaprionace96@gmail.com</a:t>
            </a:r>
            <a:endParaRPr lang="en-GB" sz="1400" cap="none" dirty="0"/>
          </a:p>
        </p:txBody>
      </p:sp>
      <p:pic>
        <p:nvPicPr>
          <p:cNvPr id="9" name="Picture 8" descr="A screenshot of a cell phone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800" y="0"/>
            <a:ext cx="9158200" cy="63267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9880" y="132715"/>
            <a:ext cx="2941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2683C6"/>
                </a:solidFill>
              </a:rPr>
              <a:t>Introduction</a:t>
            </a:r>
            <a:endParaRPr lang="en-GB" sz="2800" b="1" dirty="0">
              <a:solidFill>
                <a:srgbClr val="2683C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5094" y="2217751"/>
            <a:ext cx="2472271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err="1"/>
              <a:t>Approche</a:t>
            </a:r>
            <a:r>
              <a:rPr lang="en-GB" sz="2000" dirty="0"/>
              <a:t> </a:t>
            </a:r>
            <a:r>
              <a:rPr lang="en-GB" sz="2000" dirty="0" err="1"/>
              <a:t>taxonomique</a:t>
            </a:r>
            <a:r>
              <a:rPr lang="en-GB" sz="2000" dirty="0"/>
              <a:t> </a:t>
            </a:r>
            <a:endParaRPr lang="en-GB" sz="2000" dirty="0"/>
          </a:p>
          <a:p>
            <a:pPr>
              <a:lnSpc>
                <a:spcPct val="150000"/>
              </a:lnSpc>
            </a:pPr>
            <a:r>
              <a:rPr lang="en-GB" sz="2000" dirty="0" err="1"/>
              <a:t>peu</a:t>
            </a:r>
            <a:r>
              <a:rPr lang="en-GB" sz="2000" dirty="0"/>
              <a:t> intuitive</a:t>
            </a:r>
            <a:endParaRPr lang="en-GB" sz="2000" dirty="0"/>
          </a:p>
          <a:p>
            <a:pPr>
              <a:lnSpc>
                <a:spcPct val="150000"/>
              </a:lnSpc>
            </a:pPr>
            <a:r>
              <a:rPr lang="en-GB" sz="2000" dirty="0"/>
              <a:t>des plaquettes </a:t>
            </a:r>
            <a:r>
              <a:rPr lang="en-GB" sz="2000" dirty="0" err="1"/>
              <a:t>LiFRAS</a:t>
            </a:r>
            <a:endParaRPr lang="en-GB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63" y="547546"/>
            <a:ext cx="4210199" cy="281759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 cap="none" dirty="0"/>
              <a:t>Pierrot Van der Aaprionace96@gmail.com</a:t>
            </a:r>
            <a:endParaRPr lang="en-GB" sz="140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565094" y="132995"/>
            <a:ext cx="2149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2683C6"/>
                </a:solidFill>
              </a:rPr>
              <a:t>DANGERS</a:t>
            </a:r>
            <a:endParaRPr lang="en-GB" sz="2800" b="1" dirty="0">
              <a:solidFill>
                <a:srgbClr val="2683C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67054" y="-146811"/>
            <a:ext cx="182228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err="1"/>
              <a:t>homards</a:t>
            </a:r>
            <a:r>
              <a:rPr lang="en-GB" sz="2000" dirty="0"/>
              <a:t> et </a:t>
            </a:r>
            <a:endParaRPr lang="en-GB" sz="2000" dirty="0"/>
          </a:p>
          <a:p>
            <a:pPr>
              <a:lnSpc>
                <a:spcPct val="150000"/>
              </a:lnSpc>
            </a:pPr>
            <a:r>
              <a:rPr lang="en-GB" sz="2000" dirty="0" err="1"/>
              <a:t>crabes</a:t>
            </a:r>
            <a:r>
              <a:rPr lang="en-GB" sz="2000" dirty="0"/>
              <a:t> </a:t>
            </a:r>
            <a:r>
              <a:rPr lang="en-GB" sz="2000" dirty="0" err="1"/>
              <a:t>pincants</a:t>
            </a:r>
            <a:endParaRPr lang="en-GB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8766109" y="58488"/>
            <a:ext cx="312109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 err="1"/>
              <a:t>huîtres</a:t>
            </a:r>
            <a:r>
              <a:rPr lang="en-GB" sz="2000" dirty="0"/>
              <a:t> </a:t>
            </a:r>
            <a:r>
              <a:rPr lang="en-GB" sz="2000" dirty="0" err="1"/>
              <a:t>coupantes</a:t>
            </a:r>
            <a:endParaRPr lang="en-GB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03442" y="5743069"/>
            <a:ext cx="312109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 err="1"/>
              <a:t>méduses</a:t>
            </a:r>
            <a:r>
              <a:rPr lang="en-GB" sz="2000" dirty="0"/>
              <a:t> </a:t>
            </a:r>
            <a:r>
              <a:rPr lang="en-GB" sz="2000" dirty="0" err="1"/>
              <a:t>urticantes</a:t>
            </a:r>
            <a:endParaRPr lang="en-GB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8204189" y="5840924"/>
            <a:ext cx="312109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 err="1"/>
              <a:t>oursins</a:t>
            </a:r>
            <a:r>
              <a:rPr lang="en-GB" sz="2000" dirty="0"/>
              <a:t> </a:t>
            </a:r>
            <a:r>
              <a:rPr lang="en-GB" sz="2000" dirty="0" err="1"/>
              <a:t>piquants</a:t>
            </a:r>
            <a:endParaRPr lang="en-GB" sz="2000" dirty="0"/>
          </a:p>
        </p:txBody>
      </p:sp>
      <p:pic>
        <p:nvPicPr>
          <p:cNvPr id="6" name="Picture 5" descr="A picture containing animal, invertebrate, echinoderm, sea urchi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541" y="3120572"/>
            <a:ext cx="4348758" cy="2899171"/>
          </a:xfrm>
          <a:prstGeom prst="rect">
            <a:avLst/>
          </a:prstGeom>
        </p:spPr>
      </p:pic>
      <p:pic>
        <p:nvPicPr>
          <p:cNvPr id="16" name="Picture 15" descr="A close up of a rock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" b="-469"/>
          <a:stretch>
            <a:fillRect/>
          </a:stretch>
        </p:blipFill>
        <p:spPr>
          <a:xfrm>
            <a:off x="4476173" y="55817"/>
            <a:ext cx="3622798" cy="2674104"/>
          </a:xfrm>
          <a:prstGeom prst="rect">
            <a:avLst/>
          </a:prstGeom>
        </p:spPr>
      </p:pic>
      <p:pic>
        <p:nvPicPr>
          <p:cNvPr id="18" name="Picture 17" descr="A picture containing water, animal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5" y="3273960"/>
            <a:ext cx="2296776" cy="2331227"/>
          </a:xfrm>
          <a:prstGeom prst="rect">
            <a:avLst/>
          </a:prstGeom>
        </p:spPr>
      </p:pic>
      <p:pic>
        <p:nvPicPr>
          <p:cNvPr id="24" name="Picture 23" descr="A picture containing animal, invertebrate, coelenterate&#10;&#10;Description automatically generate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078514" y="3263129"/>
            <a:ext cx="2509283" cy="1881962"/>
          </a:xfrm>
          <a:prstGeom prst="rect">
            <a:avLst/>
          </a:prstGeom>
        </p:spPr>
      </p:pic>
      <p:pic>
        <p:nvPicPr>
          <p:cNvPr id="20" name="Picture 19" descr="A picture containing invertebrate, animal, coelenterate, jellyfish&#10;&#10;Description automatically generated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5" t="20206" r="19331" b="13430"/>
          <a:stretch>
            <a:fillRect/>
          </a:stretch>
        </p:blipFill>
        <p:spPr>
          <a:xfrm>
            <a:off x="3078515" y="4715511"/>
            <a:ext cx="2296776" cy="1533650"/>
          </a:xfrm>
          <a:prstGeom prst="rect">
            <a:avLst/>
          </a:prstGeom>
        </p:spPr>
      </p:pic>
      <p:pic>
        <p:nvPicPr>
          <p:cNvPr id="26" name="Picture 25" descr="A close up of an animal&#10;&#10;Description automatically generate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66" y="837812"/>
            <a:ext cx="3225976" cy="241948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18490" y="2563382"/>
            <a:ext cx="3145419" cy="101473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dirty="0"/>
              <a:t>La nature se </a:t>
            </a:r>
            <a:r>
              <a:rPr lang="en-GB" sz="2000" b="1" dirty="0" err="1"/>
              <a:t>touche</a:t>
            </a:r>
            <a:r>
              <a:rPr lang="en-GB" sz="2000" b="1" dirty="0"/>
              <a:t> avec les </a:t>
            </a:r>
            <a:r>
              <a:rPr lang="en-GB" sz="2000" b="1" dirty="0" err="1"/>
              <a:t>yeux</a:t>
            </a:r>
            <a:endParaRPr lang="en-GB" sz="2000" b="1" dirty="0" err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  <p:bldP spid="12" grpId="0"/>
      <p:bldP spid="13" grpId="0"/>
      <p:bldP spid="15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 cap="none" dirty="0"/>
              <a:t>Pierrot Van der Aaprionace96@gmail.com</a:t>
            </a:r>
            <a:endParaRPr lang="en-GB" sz="140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565150" y="132715"/>
            <a:ext cx="4425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2683C6"/>
                </a:solidFill>
              </a:rPr>
              <a:t>A </a:t>
            </a:r>
            <a:r>
              <a:rPr lang="en-GB" sz="2800" b="1" dirty="0" err="1">
                <a:solidFill>
                  <a:srgbClr val="2683C6"/>
                </a:solidFill>
              </a:rPr>
              <a:t>vous</a:t>
            </a:r>
            <a:r>
              <a:rPr lang="en-GB" sz="2800" b="1" dirty="0">
                <a:solidFill>
                  <a:srgbClr val="2683C6"/>
                </a:solidFill>
              </a:rPr>
              <a:t> de </a:t>
            </a:r>
            <a:r>
              <a:rPr lang="en-GB" sz="2800" b="1" dirty="0" err="1">
                <a:solidFill>
                  <a:srgbClr val="2683C6"/>
                </a:solidFill>
              </a:rPr>
              <a:t>jouer</a:t>
            </a:r>
            <a:r>
              <a:rPr lang="en-GB" sz="2800" b="1" dirty="0">
                <a:solidFill>
                  <a:srgbClr val="2683C6"/>
                </a:solidFill>
              </a:rPr>
              <a:t> !</a:t>
            </a:r>
            <a:endParaRPr lang="en-GB" sz="2800" b="1" dirty="0">
              <a:solidFill>
                <a:srgbClr val="2683C6"/>
              </a:solidFill>
            </a:endParaRPr>
          </a:p>
        </p:txBody>
      </p:sp>
      <p:pic>
        <p:nvPicPr>
          <p:cNvPr id="6" name="Picture 5" descr="A picture containing indoor, table, clothing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15" y="609206"/>
            <a:ext cx="5668166" cy="5639587"/>
          </a:xfrm>
          <a:prstGeom prst="rect">
            <a:avLst/>
          </a:prstGeom>
        </p:spPr>
      </p:pic>
      <p:pic>
        <p:nvPicPr>
          <p:cNvPr id="13" name="Picture 12" descr="A close up of a rock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260" y="594916"/>
            <a:ext cx="5668165" cy="56681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een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99774" y="1911821"/>
            <a:ext cx="3992451" cy="201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400" b="1" dirty="0">
                <a:solidFill>
                  <a:schemeClr val="bg1"/>
                </a:solidFill>
              </a:rPr>
              <a:t>Merci pour </a:t>
            </a:r>
            <a:r>
              <a:rPr lang="en-GB" sz="4400" b="1" dirty="0" err="1">
                <a:solidFill>
                  <a:schemeClr val="bg1"/>
                </a:solidFill>
              </a:rPr>
              <a:t>votre</a:t>
            </a:r>
            <a:r>
              <a:rPr lang="en-GB" sz="4400" b="1" dirty="0">
                <a:solidFill>
                  <a:schemeClr val="bg1"/>
                </a:solidFill>
              </a:rPr>
              <a:t> attention</a:t>
            </a:r>
            <a:endParaRPr lang="en-GB" sz="4400" b="1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4597" y="5354401"/>
            <a:ext cx="4822804" cy="672912"/>
          </a:xfrm>
        </p:spPr>
        <p:txBody>
          <a:bodyPr/>
          <a:lstStyle/>
          <a:p>
            <a:r>
              <a:rPr lang="en-GB" sz="2000" cap="none" dirty="0"/>
              <a:t>Pierrot Van der Aaprionace96@gmail.com</a:t>
            </a:r>
            <a:endParaRPr lang="en-GB" sz="2000" cap="none" dirty="0"/>
          </a:p>
        </p:txBody>
      </p:sp>
      <p:pic>
        <p:nvPicPr>
          <p:cNvPr id="12" name="Picture 11" descr="A picture containing animal, sky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416378"/>
            <a:ext cx="1685018" cy="15009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419" y="733460"/>
            <a:ext cx="2428875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 cap="none" dirty="0"/>
              <a:t>Pierrot Van der Aaprionace96@gmail.com</a:t>
            </a:r>
            <a:endParaRPr lang="en-GB" sz="140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565094" y="132995"/>
            <a:ext cx="481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2683C6"/>
                </a:solidFill>
              </a:rPr>
              <a:t>Lectures </a:t>
            </a:r>
            <a:r>
              <a:rPr lang="en-GB" sz="2800" b="1" dirty="0" err="1">
                <a:solidFill>
                  <a:srgbClr val="2683C6"/>
                </a:solidFill>
              </a:rPr>
              <a:t>conseillées</a:t>
            </a:r>
            <a:endParaRPr lang="en-GB" sz="2800" b="1" dirty="0">
              <a:solidFill>
                <a:srgbClr val="2683C6"/>
              </a:solidFill>
            </a:endParaRPr>
          </a:p>
        </p:txBody>
      </p:sp>
      <p:pic>
        <p:nvPicPr>
          <p:cNvPr id="8" name="Picture 7" descr="A close up of text on a black background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9" y="851982"/>
            <a:ext cx="1624013" cy="2381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01" y="3429000"/>
            <a:ext cx="1627188" cy="23812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30195" y="1737360"/>
            <a:ext cx="914654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GB" dirty="0"/>
              <a:t>Weinberg S., 2016, DECOUVRIR LA VIE SOUS-MARINE: ATLANTIQUE ET MER DU NORD, Gap </a:t>
            </a:r>
            <a:r>
              <a:rPr lang="en-GB" dirty="0" err="1"/>
              <a:t>éditions</a:t>
            </a:r>
            <a:r>
              <a:rPr lang="en-GB" dirty="0"/>
              <a:t>, 2</a:t>
            </a:r>
            <a:r>
              <a:rPr lang="en-GB" baseline="30000" dirty="0"/>
              <a:t>e</a:t>
            </a:r>
            <a:r>
              <a:rPr lang="en-GB" dirty="0"/>
              <a:t> edition, 416p.</a:t>
            </a:r>
            <a:endParaRPr lang="en-GB" dirty="0">
              <a:hlinkClick r:id="rId3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GB" dirty="0">
              <a:hlinkClick r:id="rId3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GB" dirty="0">
              <a:hlinkClick r:id="rId3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GB" dirty="0">
              <a:hlinkClick r:id="rId3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GB" dirty="0">
              <a:hlinkClick r:id="rId3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GB" dirty="0">
              <a:hlinkClick r:id="rId3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GB" dirty="0">
              <a:hlinkClick r:id="rId3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GB" dirty="0">
              <a:hlinkClick r:id="rId3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fr-BE" dirty="0"/>
              <a:t>Sheridan R., Massin C., 1998, GUIDE DE LA FAUNE ET FLORE SOUS-MARINES DE ZÉLANDE , commission scientifique LIFRAS, 320p.</a:t>
            </a:r>
            <a:endParaRPr lang="en-GB" dirty="0">
              <a:hlinkClick r:id="rId3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GB" dirty="0">
              <a:hlinkClick r:id="rId3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GB" dirty="0">
              <a:hlinkClick r:id="rId3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GB" dirty="0">
              <a:hlinkClick r:id="rId3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GB" dirty="0">
              <a:hlinkClick r:id="rId3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GB" dirty="0">
                <a:hlinkClick r:id="rId3"/>
              </a:rPr>
              <a:t>http://static.digischool.nl/bi/onderwaterbiologie/html/frames/frduikze.htm</a:t>
            </a:r>
            <a:r>
              <a:rPr lang="en-GB" dirty="0"/>
              <a:t> </a:t>
            </a:r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 cap="none" dirty="0"/>
              <a:t>Pierrot Van der Aaprionace96@gmail.com</a:t>
            </a:r>
            <a:endParaRPr lang="en-GB" sz="140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565093" y="132995"/>
            <a:ext cx="4703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2683C6"/>
                </a:solidFill>
              </a:rPr>
              <a:t>Comment </a:t>
            </a:r>
            <a:r>
              <a:rPr lang="en-GB" sz="2800" b="1" dirty="0" err="1">
                <a:solidFill>
                  <a:srgbClr val="2683C6"/>
                </a:solidFill>
              </a:rPr>
              <a:t>s’y</a:t>
            </a:r>
            <a:r>
              <a:rPr lang="en-GB" sz="2800" b="1" dirty="0">
                <a:solidFill>
                  <a:srgbClr val="2683C6"/>
                </a:solidFill>
              </a:rPr>
              <a:t> </a:t>
            </a:r>
            <a:r>
              <a:rPr lang="en-GB" sz="2800" b="1" dirty="0" err="1">
                <a:solidFill>
                  <a:srgbClr val="2683C6"/>
                </a:solidFill>
              </a:rPr>
              <a:t>retrouver</a:t>
            </a:r>
            <a:r>
              <a:rPr lang="en-GB" sz="2800" b="1" dirty="0">
                <a:solidFill>
                  <a:srgbClr val="2683C6"/>
                </a:solidFill>
              </a:rPr>
              <a:t> ?</a:t>
            </a:r>
            <a:endParaRPr lang="en-GB" sz="2800" b="1" dirty="0">
              <a:solidFill>
                <a:srgbClr val="2683C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495" y="1556906"/>
            <a:ext cx="3003840" cy="13836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/>
              <a:t>Qui mange qui ?</a:t>
            </a:r>
            <a:endParaRPr lang="en-GB" sz="2800" b="1" dirty="0"/>
          </a:p>
        </p:txBody>
      </p:sp>
      <p:pic>
        <p:nvPicPr>
          <p:cNvPr id="13" name="Picture 12" descr="A close up of a rock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96" y="-1"/>
            <a:ext cx="6328229" cy="6328229"/>
          </a:xfrm>
          <a:prstGeom prst="rect">
            <a:avLst/>
          </a:prstGeom>
        </p:spPr>
      </p:pic>
      <p:pic>
        <p:nvPicPr>
          <p:cNvPr id="18" name="Picture 17" descr="A picture containing black&#10;&#10;Description automatically generated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62790" y="1970657"/>
            <a:ext cx="790082" cy="791695"/>
          </a:xfrm>
          <a:prstGeom prst="rect">
            <a:avLst/>
          </a:prstGeom>
        </p:spPr>
      </p:pic>
      <p:cxnSp>
        <p:nvCxnSpPr>
          <p:cNvPr id="20" name="Straight Connector 19"/>
          <p:cNvCxnSpPr>
            <a:stCxn id="18" idx="0"/>
          </p:cNvCxnSpPr>
          <p:nvPr/>
        </p:nvCxnSpPr>
        <p:spPr>
          <a:xfrm flipH="1">
            <a:off x="3456305" y="1970405"/>
            <a:ext cx="6401435" cy="1553210"/>
          </a:xfrm>
          <a:prstGeom prst="line">
            <a:avLst/>
          </a:prstGeom>
          <a:ln>
            <a:solidFill>
              <a:srgbClr val="035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463925" y="2514600"/>
            <a:ext cx="6525895" cy="3329940"/>
          </a:xfrm>
          <a:prstGeom prst="line">
            <a:avLst/>
          </a:prstGeom>
          <a:ln>
            <a:solidFill>
              <a:srgbClr val="035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915" y="2165350"/>
            <a:ext cx="164465" cy="167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3552825"/>
            <a:ext cx="2257425" cy="2294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/>
          <p:cNvSpPr/>
          <p:nvPr/>
        </p:nvSpPr>
        <p:spPr>
          <a:xfrm>
            <a:off x="5151550" y="33091"/>
            <a:ext cx="2269900" cy="4925054"/>
          </a:xfrm>
          <a:prstGeom prst="roundRect">
            <a:avLst/>
          </a:prstGeom>
          <a:gradFill flip="none" rotWithShape="1">
            <a:gsLst>
              <a:gs pos="0">
                <a:srgbClr val="CCCC00">
                  <a:tint val="66000"/>
                  <a:satMod val="160000"/>
                </a:srgbClr>
              </a:gs>
              <a:gs pos="50000">
                <a:srgbClr val="CCCC00">
                  <a:tint val="44500"/>
                  <a:satMod val="160000"/>
                </a:srgbClr>
              </a:gs>
              <a:gs pos="100000">
                <a:srgbClr val="CCCC00">
                  <a:tint val="23500"/>
                  <a:satMod val="160000"/>
                </a:srgbClr>
              </a:gs>
            </a:gsLst>
            <a:lin ang="5400000" scaled="1"/>
            <a:tileRect/>
          </a:gradFill>
          <a:ln w="381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9163128" y="25536"/>
            <a:ext cx="2844778" cy="4925054"/>
          </a:xfrm>
          <a:prstGeom prst="roundRect">
            <a:avLst/>
          </a:prstGeom>
          <a:gradFill flip="none" rotWithShape="1">
            <a:gsLst>
              <a:gs pos="0">
                <a:srgbClr val="CCCC00">
                  <a:tint val="66000"/>
                  <a:satMod val="160000"/>
                </a:srgbClr>
              </a:gs>
              <a:gs pos="50000">
                <a:srgbClr val="CCCC00">
                  <a:tint val="44500"/>
                  <a:satMod val="160000"/>
                </a:srgbClr>
              </a:gs>
              <a:gs pos="100000">
                <a:srgbClr val="CCCC00">
                  <a:tint val="23500"/>
                  <a:satMod val="160000"/>
                </a:srgbClr>
              </a:gs>
            </a:gsLst>
            <a:lin ang="5400000" scaled="1"/>
            <a:tileRect/>
          </a:gradFill>
          <a:ln w="381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9163128" y="4958145"/>
            <a:ext cx="2844778" cy="1293679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33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 cap="none" dirty="0"/>
              <a:t>Pierrot Van der Aaprionace96@gmail.com</a:t>
            </a:r>
            <a:endParaRPr lang="en-GB" sz="140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398780" y="132715"/>
            <a:ext cx="35191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rgbClr val="2683C6"/>
                </a:solidFill>
              </a:rPr>
              <a:t>Alimentaire</a:t>
            </a:r>
            <a:r>
              <a:rPr lang="en-GB" sz="2800" b="1" dirty="0">
                <a:solidFill>
                  <a:srgbClr val="2683C6"/>
                </a:solidFill>
              </a:rPr>
              <a:t> mon </a:t>
            </a:r>
            <a:r>
              <a:rPr lang="en-GB" sz="2800" b="1" dirty="0" err="1">
                <a:solidFill>
                  <a:srgbClr val="2683C6"/>
                </a:solidFill>
              </a:rPr>
              <a:t>cher</a:t>
            </a:r>
            <a:r>
              <a:rPr lang="en-GB" sz="2800" b="1" dirty="0">
                <a:solidFill>
                  <a:srgbClr val="2683C6"/>
                </a:solidFill>
              </a:rPr>
              <a:t> Watson</a:t>
            </a:r>
            <a:endParaRPr lang="en-GB" sz="2800" b="1" dirty="0">
              <a:solidFill>
                <a:srgbClr val="2683C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426" y="1854040"/>
            <a:ext cx="3246968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Vision</a:t>
            </a:r>
            <a:endParaRPr lang="en-GB" sz="2400" dirty="0"/>
          </a:p>
          <a:p>
            <a:pPr>
              <a:lnSpc>
                <a:spcPct val="150000"/>
              </a:lnSpc>
            </a:pPr>
            <a:r>
              <a:rPr lang="en-GB" sz="2400" dirty="0" err="1"/>
              <a:t>classique</a:t>
            </a:r>
            <a:r>
              <a:rPr lang="en-GB" sz="2400" dirty="0"/>
              <a:t> </a:t>
            </a:r>
            <a:endParaRPr lang="en-GB" sz="2400" dirty="0"/>
          </a:p>
          <a:p>
            <a:pPr>
              <a:lnSpc>
                <a:spcPct val="150000"/>
              </a:lnSpc>
            </a:pPr>
            <a:r>
              <a:rPr lang="en-GB" sz="2400" dirty="0" err="1"/>
              <a:t>d’une</a:t>
            </a:r>
            <a:r>
              <a:rPr lang="en-GB" sz="2400" dirty="0"/>
              <a:t> </a:t>
            </a:r>
            <a:r>
              <a:rPr lang="en-GB" sz="2400" dirty="0" err="1"/>
              <a:t>chaîne</a:t>
            </a:r>
            <a:r>
              <a:rPr lang="en-GB" sz="2400" dirty="0"/>
              <a:t> </a:t>
            </a:r>
            <a:endParaRPr lang="en-GB" sz="2400" dirty="0"/>
          </a:p>
          <a:p>
            <a:pPr>
              <a:lnSpc>
                <a:spcPct val="150000"/>
              </a:lnSpc>
            </a:pPr>
            <a:r>
              <a:rPr lang="en-GB" sz="2400" dirty="0" err="1"/>
              <a:t>trophique</a:t>
            </a:r>
            <a:endParaRPr lang="en-GB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33" r="-1037"/>
          <a:stretch>
            <a:fillRect/>
          </a:stretch>
        </p:blipFill>
        <p:spPr>
          <a:xfrm>
            <a:off x="9399772" y="-3371"/>
            <a:ext cx="2371490" cy="6262750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>
          <a:xfrm>
            <a:off x="5151550" y="4965700"/>
            <a:ext cx="2269900" cy="1293679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33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04"/>
          <a:stretch>
            <a:fillRect/>
          </a:stretch>
        </p:blipFill>
        <p:spPr>
          <a:xfrm>
            <a:off x="5414850" y="0"/>
            <a:ext cx="1752589" cy="6262750"/>
          </a:xfrm>
          <a:prstGeom prst="rect">
            <a:avLst/>
          </a:prstGeom>
        </p:spPr>
      </p:pic>
      <p:sp>
        <p:nvSpPr>
          <p:cNvPr id="8" name="Rectangle: Rounded Corners 7"/>
          <p:cNvSpPr/>
          <p:nvPr/>
        </p:nvSpPr>
        <p:spPr>
          <a:xfrm>
            <a:off x="7529041" y="2217751"/>
            <a:ext cx="1526496" cy="1523646"/>
          </a:xfrm>
          <a:prstGeom prst="roundRect">
            <a:avLst/>
          </a:prstGeom>
          <a:gradFill flip="none" rotWithShape="1">
            <a:gsLst>
              <a:gs pos="0">
                <a:srgbClr val="A95786">
                  <a:tint val="66000"/>
                  <a:satMod val="160000"/>
                </a:srgbClr>
              </a:gs>
              <a:gs pos="50000">
                <a:srgbClr val="A95786">
                  <a:tint val="44500"/>
                  <a:satMod val="160000"/>
                </a:srgbClr>
              </a:gs>
              <a:gs pos="100000">
                <a:srgbClr val="A9578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7579995" y="2657475"/>
            <a:ext cx="1424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Cadavres</a:t>
            </a:r>
            <a:r>
              <a:rPr lang="en-GB" dirty="0"/>
              <a:t> et </a:t>
            </a:r>
            <a:r>
              <a:rPr lang="en-GB" dirty="0" err="1"/>
              <a:t>détritus</a:t>
            </a:r>
            <a:endParaRPr lang="en-GB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756400" y="3741397"/>
            <a:ext cx="982145" cy="1863587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519756" y="3610039"/>
            <a:ext cx="1040090" cy="7435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8909117" y="3741396"/>
            <a:ext cx="1214165" cy="2015990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693707" y="2495618"/>
            <a:ext cx="866139" cy="4328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826586" y="1804841"/>
            <a:ext cx="702455" cy="6201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623531" y="549949"/>
            <a:ext cx="1115014" cy="16634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9055537" y="3429000"/>
            <a:ext cx="1067745" cy="11962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8" idx="3"/>
          </p:cNvCxnSpPr>
          <p:nvPr/>
        </p:nvCxnSpPr>
        <p:spPr>
          <a:xfrm flipH="1" flipV="1">
            <a:off x="9055537" y="2979574"/>
            <a:ext cx="942960" cy="4761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9070503" y="2643623"/>
            <a:ext cx="826082" cy="684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9055538" y="1876997"/>
            <a:ext cx="598245" cy="52049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8840333" y="393752"/>
            <a:ext cx="756139" cy="181968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986405" y="2481580"/>
            <a:ext cx="2183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Consommateurs</a:t>
            </a:r>
            <a:r>
              <a:rPr lang="en-GB" dirty="0"/>
              <a:t>/</a:t>
            </a:r>
            <a:r>
              <a:rPr lang="en-GB" dirty="0" err="1"/>
              <a:t>prédateurs</a:t>
            </a:r>
            <a:endParaRPr lang="en-GB" dirty="0"/>
          </a:p>
        </p:txBody>
      </p:sp>
      <p:sp>
        <p:nvSpPr>
          <p:cNvPr id="52" name="TextBox 51"/>
          <p:cNvSpPr txBox="1"/>
          <p:nvPr/>
        </p:nvSpPr>
        <p:spPr>
          <a:xfrm>
            <a:off x="3592333" y="5420318"/>
            <a:ext cx="186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Producteurs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4" grpId="0" animBg="1"/>
      <p:bldP spid="7" grpId="0" animBg="1"/>
      <p:bldP spid="8" grpId="0" animBg="1"/>
      <p:bldP spid="16" grpId="0"/>
      <p:bldP spid="51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283" y="625674"/>
            <a:ext cx="7532931" cy="5606652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 r="52001"/>
          <a:stretch>
            <a:fillRect/>
          </a:stretch>
        </p:blipFill>
        <p:spPr>
          <a:xfrm>
            <a:off x="3025991" y="591283"/>
            <a:ext cx="6140017" cy="560530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 cap="none" dirty="0"/>
              <a:t>Pierrot Van der Aaprionace96@gmail.com</a:t>
            </a:r>
            <a:endParaRPr lang="en-GB" sz="140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565150" y="132715"/>
            <a:ext cx="4248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rgbClr val="2683C6"/>
                </a:solidFill>
              </a:rPr>
              <a:t>Chaînes</a:t>
            </a:r>
            <a:r>
              <a:rPr lang="en-GB" sz="2800" b="1" dirty="0">
                <a:solidFill>
                  <a:srgbClr val="2683C6"/>
                </a:solidFill>
              </a:rPr>
              <a:t> </a:t>
            </a:r>
            <a:r>
              <a:rPr lang="en-GB" sz="2800" b="1" dirty="0" err="1">
                <a:solidFill>
                  <a:srgbClr val="2683C6"/>
                </a:solidFill>
              </a:rPr>
              <a:t>trophiques</a:t>
            </a:r>
            <a:endParaRPr lang="en-GB" sz="2800" b="1" dirty="0">
              <a:solidFill>
                <a:srgbClr val="2683C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565" y="1579504"/>
            <a:ext cx="2472271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Une </a:t>
            </a:r>
            <a:r>
              <a:rPr lang="en-GB" sz="2000" dirty="0" err="1"/>
              <a:t>chaîne</a:t>
            </a:r>
            <a:r>
              <a:rPr lang="en-GB" sz="2000" dirty="0"/>
              <a:t> simple et </a:t>
            </a:r>
            <a:r>
              <a:rPr lang="en-GB" sz="2000" dirty="0" err="1"/>
              <a:t>linéaire</a:t>
            </a:r>
            <a:r>
              <a:rPr lang="en-GB" sz="2000" dirty="0"/>
              <a:t> </a:t>
            </a:r>
            <a:r>
              <a:rPr lang="en-GB" sz="2000" dirty="0" err="1"/>
              <a:t>est</a:t>
            </a:r>
            <a:r>
              <a:rPr lang="en-GB" sz="2000" dirty="0"/>
              <a:t> </a:t>
            </a:r>
            <a:r>
              <a:rPr lang="en-GB" sz="2000" dirty="0" err="1"/>
              <a:t>souvent</a:t>
            </a:r>
            <a:r>
              <a:rPr lang="en-GB" sz="2000" dirty="0"/>
              <a:t> le </a:t>
            </a:r>
            <a:r>
              <a:rPr lang="en-GB" sz="2000" dirty="0" err="1"/>
              <a:t>reflet</a:t>
            </a:r>
            <a:r>
              <a:rPr lang="en-GB" sz="2000" dirty="0"/>
              <a:t> …</a:t>
            </a:r>
            <a:endParaRPr lang="en-GB" sz="2000" dirty="0"/>
          </a:p>
        </p:txBody>
      </p:sp>
      <p:pic>
        <p:nvPicPr>
          <p:cNvPr id="6" name="Picture 5" descr="A picture containing indoor&#10;&#10;Description automatically generated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836" y="630815"/>
            <a:ext cx="8725575" cy="556577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8565" y="3429000"/>
            <a:ext cx="2472271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… </a:t>
            </a:r>
            <a:r>
              <a:rPr lang="en-GB" sz="2000" dirty="0" err="1"/>
              <a:t>d’une</a:t>
            </a:r>
            <a:r>
              <a:rPr lang="en-GB" sz="2000" dirty="0"/>
              <a:t> </a:t>
            </a:r>
            <a:r>
              <a:rPr lang="en-GB" sz="2000" dirty="0" err="1"/>
              <a:t>réalité</a:t>
            </a:r>
            <a:r>
              <a:rPr lang="en-GB" sz="2000" dirty="0"/>
              <a:t> bien plus </a:t>
            </a:r>
            <a:r>
              <a:rPr lang="en-GB" sz="2000" dirty="0" err="1"/>
              <a:t>complexe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 cap="none" dirty="0"/>
              <a:t>Pierrot Van der Aaprionace96@gmail.com</a:t>
            </a:r>
            <a:endParaRPr lang="en-GB" sz="140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565150" y="132715"/>
            <a:ext cx="60477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2683C6"/>
                </a:solidFill>
              </a:rPr>
              <a:t>Un </a:t>
            </a:r>
            <a:r>
              <a:rPr lang="en-GB" sz="2800" b="1" dirty="0" err="1">
                <a:solidFill>
                  <a:srgbClr val="2683C6"/>
                </a:solidFill>
              </a:rPr>
              <a:t>peu</a:t>
            </a:r>
            <a:r>
              <a:rPr lang="en-GB" sz="2800" b="1" dirty="0">
                <a:solidFill>
                  <a:srgbClr val="2683C6"/>
                </a:solidFill>
              </a:rPr>
              <a:t> de </a:t>
            </a:r>
            <a:r>
              <a:rPr lang="en-GB" sz="2800" b="1" dirty="0" err="1">
                <a:solidFill>
                  <a:srgbClr val="2683C6"/>
                </a:solidFill>
              </a:rPr>
              <a:t>vocabulaire</a:t>
            </a:r>
            <a:endParaRPr lang="en-GB" sz="2800" b="1" dirty="0">
              <a:solidFill>
                <a:srgbClr val="2683C6"/>
              </a:solidFill>
            </a:endParaRPr>
          </a:p>
        </p:txBody>
      </p:sp>
      <p:pic>
        <p:nvPicPr>
          <p:cNvPr id="8" name="Picture 7" descr="A screenshot of a cell phone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82" y="656215"/>
            <a:ext cx="10180235" cy="56556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581900" y="1333500"/>
            <a:ext cx="3162300" cy="4292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FF0000"/>
                </a:solidFill>
              </a:ln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 cap="none" dirty="0"/>
              <a:t>Pierrot Van der Aaprionace96@gmail.com</a:t>
            </a:r>
            <a:endParaRPr lang="en-GB" sz="140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565150" y="132715"/>
            <a:ext cx="6720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2683C6"/>
                </a:solidFill>
              </a:rPr>
              <a:t>Les </a:t>
            </a:r>
            <a:r>
              <a:rPr lang="en-GB" sz="2800" b="1" dirty="0" err="1">
                <a:solidFill>
                  <a:srgbClr val="2683C6"/>
                </a:solidFill>
              </a:rPr>
              <a:t>producteurs</a:t>
            </a:r>
            <a:r>
              <a:rPr lang="en-GB" sz="2800" b="1" dirty="0">
                <a:solidFill>
                  <a:srgbClr val="2683C6"/>
                </a:solidFill>
              </a:rPr>
              <a:t> : les </a:t>
            </a:r>
            <a:r>
              <a:rPr lang="en-GB" sz="2800" b="1" dirty="0" err="1">
                <a:solidFill>
                  <a:srgbClr val="2683C6"/>
                </a:solidFill>
              </a:rPr>
              <a:t>algues</a:t>
            </a:r>
            <a:endParaRPr lang="en-GB" sz="2800" b="1" dirty="0">
              <a:solidFill>
                <a:srgbClr val="2683C6"/>
              </a:solidFill>
            </a:endParaRPr>
          </a:p>
        </p:txBody>
      </p:sp>
      <p:pic>
        <p:nvPicPr>
          <p:cNvPr id="6" name="Picture 5" descr="A picture containing cake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1"/>
          <a:stretch>
            <a:fillRect/>
          </a:stretch>
        </p:blipFill>
        <p:spPr>
          <a:xfrm>
            <a:off x="308112" y="1912888"/>
            <a:ext cx="3302252" cy="3032223"/>
          </a:xfrm>
          <a:prstGeom prst="rect">
            <a:avLst/>
          </a:prstGeom>
        </p:spPr>
      </p:pic>
      <p:pic>
        <p:nvPicPr>
          <p:cNvPr id="8" name="Picture 7" descr="A close up of a coral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6" b="6073"/>
          <a:stretch>
            <a:fillRect/>
          </a:stretch>
        </p:blipFill>
        <p:spPr>
          <a:xfrm rot="5400000">
            <a:off x="3026174" y="2012950"/>
            <a:ext cx="4425156" cy="2832100"/>
          </a:xfrm>
          <a:prstGeom prst="rect">
            <a:avLst/>
          </a:prstGeom>
        </p:spPr>
      </p:pic>
      <p:pic>
        <p:nvPicPr>
          <p:cNvPr id="13" name="Picture 12" descr="A close up of a plant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4"/>
          <a:stretch>
            <a:fillRect/>
          </a:stretch>
        </p:blipFill>
        <p:spPr>
          <a:xfrm>
            <a:off x="6867140" y="1822171"/>
            <a:ext cx="4522144" cy="32136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22702" y="5511906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Algue</a:t>
            </a:r>
            <a:r>
              <a:rPr lang="en-GB" sz="1600" dirty="0"/>
              <a:t> rouge </a:t>
            </a:r>
            <a:r>
              <a:rPr lang="en-GB" sz="1600" dirty="0" err="1"/>
              <a:t>encroûtante</a:t>
            </a:r>
            <a:r>
              <a:rPr lang="en-GB" sz="1600" dirty="0"/>
              <a:t> (</a:t>
            </a:r>
            <a:r>
              <a:rPr lang="en-GB" sz="1600" i="1" dirty="0" err="1"/>
              <a:t>Lithophyllum</a:t>
            </a:r>
            <a:r>
              <a:rPr lang="en-GB" sz="1600" i="1" dirty="0"/>
              <a:t> </a:t>
            </a:r>
            <a:r>
              <a:rPr lang="en-GB" sz="1600" i="1" dirty="0" err="1"/>
              <a:t>incrustans</a:t>
            </a:r>
            <a:r>
              <a:rPr lang="en-GB" sz="1600" dirty="0"/>
              <a:t>)</a:t>
            </a:r>
            <a:endParaRPr lang="en-GB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4014051" y="599588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 err="1"/>
              <a:t>Algue</a:t>
            </a:r>
            <a:r>
              <a:rPr lang="en-GB" sz="1600" dirty="0"/>
              <a:t> rouge (Rhodophyta)</a:t>
            </a:r>
            <a:endParaRPr lang="en-GB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925651" y="599588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 err="1"/>
              <a:t>Algue</a:t>
            </a:r>
            <a:r>
              <a:rPr lang="en-GB" sz="1600" dirty="0"/>
              <a:t> </a:t>
            </a:r>
            <a:r>
              <a:rPr lang="en-GB" sz="1600" dirty="0" err="1"/>
              <a:t>brune</a:t>
            </a:r>
            <a:r>
              <a:rPr lang="en-GB" sz="1600" dirty="0"/>
              <a:t> (Phaeophyceae)</a:t>
            </a:r>
            <a:endParaRPr lang="en-GB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78264" y="595594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 err="1"/>
              <a:t>Algue</a:t>
            </a:r>
            <a:r>
              <a:rPr lang="en-GB" sz="1600" dirty="0"/>
              <a:t> </a:t>
            </a:r>
            <a:r>
              <a:rPr lang="en-GB" sz="1600" dirty="0" err="1"/>
              <a:t>verte</a:t>
            </a:r>
            <a:r>
              <a:rPr lang="en-GB" sz="1600" dirty="0"/>
              <a:t> (Chlorophyta)</a:t>
            </a:r>
            <a:endParaRPr lang="en-GB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8031820" y="5511906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Sargasse</a:t>
            </a:r>
            <a:r>
              <a:rPr lang="en-GB" sz="1600" dirty="0"/>
              <a:t> </a:t>
            </a:r>
            <a:r>
              <a:rPr lang="en-GB" sz="1600" dirty="0" err="1"/>
              <a:t>japonaise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/>
              <a:t>Sargassum </a:t>
            </a:r>
            <a:r>
              <a:rPr lang="en-GB" sz="1600" i="1" dirty="0" err="1"/>
              <a:t>muticum</a:t>
            </a:r>
            <a:r>
              <a:rPr lang="en-GB" sz="1600" dirty="0"/>
              <a:t>)</a:t>
            </a:r>
            <a:endParaRPr lang="en-GB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543188" y="5511906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Laitue</a:t>
            </a:r>
            <a:r>
              <a:rPr lang="en-GB" sz="1600" dirty="0"/>
              <a:t> de </a:t>
            </a:r>
            <a:r>
              <a:rPr lang="en-GB" sz="1600" dirty="0" err="1"/>
              <a:t>mer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/>
              <a:t>Ulva </a:t>
            </a:r>
            <a:r>
              <a:rPr lang="en-GB" sz="1600" i="1" dirty="0" err="1"/>
              <a:t>lactuca</a:t>
            </a:r>
            <a:r>
              <a:rPr lang="en-GB" sz="1600" dirty="0"/>
              <a:t>)</a:t>
            </a:r>
            <a:endParaRPr lang="en-GB" sz="1600" dirty="0"/>
          </a:p>
        </p:txBody>
      </p:sp>
      <p:pic>
        <p:nvPicPr>
          <p:cNvPr id="21" name="Picture 20" descr="A picture containing vector graphics&#10;&#10;Description automatically generated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28" y="75406"/>
            <a:ext cx="717905" cy="717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 cap="none" dirty="0"/>
              <a:t>Pierrot Van der Aaprionace96@gmail.com</a:t>
            </a:r>
            <a:endParaRPr lang="en-GB" sz="140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565150" y="132715"/>
            <a:ext cx="7581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rgbClr val="2683C6"/>
                </a:solidFill>
              </a:rPr>
              <a:t>Leurs</a:t>
            </a:r>
            <a:r>
              <a:rPr lang="en-GB" sz="2800" b="1" dirty="0">
                <a:solidFill>
                  <a:srgbClr val="2683C6"/>
                </a:solidFill>
              </a:rPr>
              <a:t> </a:t>
            </a:r>
            <a:r>
              <a:rPr lang="en-GB" sz="2800" b="1" dirty="0" err="1">
                <a:solidFill>
                  <a:srgbClr val="2683C6"/>
                </a:solidFill>
              </a:rPr>
              <a:t>consommateurs</a:t>
            </a:r>
            <a:r>
              <a:rPr lang="en-GB" sz="2800" b="1" dirty="0">
                <a:solidFill>
                  <a:srgbClr val="2683C6"/>
                </a:solidFill>
              </a:rPr>
              <a:t> (</a:t>
            </a:r>
            <a:r>
              <a:rPr lang="en-GB" sz="2800" b="1" dirty="0" err="1">
                <a:solidFill>
                  <a:srgbClr val="2683C6"/>
                </a:solidFill>
              </a:rPr>
              <a:t>brouteurs</a:t>
            </a:r>
            <a:r>
              <a:rPr lang="en-GB" sz="2800" b="1" dirty="0">
                <a:solidFill>
                  <a:srgbClr val="2683C6"/>
                </a:solidFill>
              </a:rPr>
              <a:t>)</a:t>
            </a:r>
            <a:endParaRPr lang="en-GB" sz="2800" b="1" dirty="0">
              <a:solidFill>
                <a:srgbClr val="2683C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73600" y="598637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Décapode</a:t>
            </a:r>
            <a:r>
              <a:rPr lang="en-GB" sz="1600" dirty="0"/>
              <a:t> (Crustacea)</a:t>
            </a:r>
            <a:endParaRPr lang="en-GB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256665" y="580390"/>
            <a:ext cx="3741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Limace</a:t>
            </a:r>
            <a:r>
              <a:rPr lang="en-GB" sz="1600" dirty="0"/>
              <a:t> de </a:t>
            </a:r>
            <a:r>
              <a:rPr lang="en-GB" sz="1600" dirty="0" err="1"/>
              <a:t>mer</a:t>
            </a:r>
            <a:r>
              <a:rPr lang="en-GB" sz="1600" dirty="0"/>
              <a:t> (</a:t>
            </a:r>
            <a:r>
              <a:rPr lang="en-GB" sz="1600" dirty="0" err="1"/>
              <a:t>Nudibranchia</a:t>
            </a:r>
            <a:r>
              <a:rPr lang="en-GB" sz="1600" dirty="0"/>
              <a:t>)</a:t>
            </a:r>
            <a:endParaRPr lang="en-GB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7179769" y="5511905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Macropode</a:t>
            </a:r>
            <a:r>
              <a:rPr lang="en-GB" sz="1600" dirty="0"/>
              <a:t> </a:t>
            </a:r>
            <a:r>
              <a:rPr lang="en-GB" sz="1600" dirty="0" err="1"/>
              <a:t>rostré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 err="1"/>
              <a:t>Macropoda</a:t>
            </a:r>
            <a:r>
              <a:rPr lang="en-GB" sz="1600" i="1" dirty="0"/>
              <a:t> </a:t>
            </a:r>
            <a:r>
              <a:rPr lang="en-GB" sz="1600" i="1" dirty="0" err="1"/>
              <a:t>rostrata</a:t>
            </a:r>
            <a:r>
              <a:rPr lang="en-GB" sz="1600" dirty="0"/>
              <a:t>)</a:t>
            </a:r>
            <a:endParaRPr lang="en-GB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709080" y="5511906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Elysie</a:t>
            </a:r>
            <a:r>
              <a:rPr lang="en-GB" sz="1600" dirty="0"/>
              <a:t> </a:t>
            </a:r>
            <a:r>
              <a:rPr lang="en-GB" sz="1600" dirty="0" err="1"/>
              <a:t>verte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/>
              <a:t>Elysia </a:t>
            </a:r>
            <a:r>
              <a:rPr lang="en-GB" sz="1600" i="1" dirty="0" err="1"/>
              <a:t>viridis</a:t>
            </a:r>
            <a:r>
              <a:rPr lang="en-GB" sz="1600" dirty="0"/>
              <a:t>)</a:t>
            </a:r>
            <a:endParaRPr lang="en-GB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0"/>
          <a:stretch>
            <a:fillRect/>
          </a:stretch>
        </p:blipFill>
        <p:spPr>
          <a:xfrm>
            <a:off x="1434772" y="1174141"/>
            <a:ext cx="3385656" cy="4337764"/>
          </a:xfrm>
          <a:prstGeom prst="rect">
            <a:avLst/>
          </a:prstGeom>
        </p:spPr>
      </p:pic>
      <p:pic>
        <p:nvPicPr>
          <p:cNvPr id="23" name="Picture 22" descr="A picture containing vector graphics&#10;&#10;Description automatically generated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28" y="75406"/>
            <a:ext cx="717905" cy="717905"/>
          </a:xfrm>
          <a:prstGeom prst="rect">
            <a:avLst/>
          </a:prstGeom>
        </p:spPr>
      </p:pic>
      <p:pic>
        <p:nvPicPr>
          <p:cNvPr id="25" name="Picture 24" descr="A spider on a branch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84" y="1174141"/>
            <a:ext cx="6503471" cy="4337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11 avril 2024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 cap="none" dirty="0"/>
              <a:t>Pierrot Van der Aaprionace96@gmail.com</a:t>
            </a:r>
            <a:endParaRPr lang="en-GB" sz="140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565094" y="132995"/>
            <a:ext cx="4299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2683C6"/>
                </a:solidFill>
              </a:rPr>
              <a:t>Les omnivores</a:t>
            </a:r>
            <a:endParaRPr lang="en-GB" sz="2800" b="1" dirty="0">
              <a:solidFill>
                <a:srgbClr val="2683C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57351" y="598637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Oursin</a:t>
            </a:r>
            <a:r>
              <a:rPr lang="en-GB" sz="1600" dirty="0"/>
              <a:t> (Echinodermata)</a:t>
            </a:r>
            <a:endParaRPr lang="en-GB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690211" y="598637"/>
            <a:ext cx="304443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 err="1"/>
              <a:t>Décapode</a:t>
            </a:r>
            <a:r>
              <a:rPr lang="en-GB" sz="1600" dirty="0"/>
              <a:t> (Crustacea)</a:t>
            </a:r>
            <a:endParaRPr lang="en-GB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7563522" y="5524711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/>
              <a:t>Petit </a:t>
            </a:r>
            <a:r>
              <a:rPr lang="en-GB" sz="1600" dirty="0" err="1"/>
              <a:t>oursin</a:t>
            </a:r>
            <a:r>
              <a:rPr lang="en-GB" sz="1600" dirty="0"/>
              <a:t> vert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 err="1"/>
              <a:t>Psammechinus</a:t>
            </a:r>
            <a:r>
              <a:rPr lang="en-GB" sz="1600" i="1" dirty="0"/>
              <a:t> miliaris</a:t>
            </a:r>
            <a:r>
              <a:rPr lang="en-GB" sz="1600" dirty="0"/>
              <a:t>)</a:t>
            </a:r>
            <a:endParaRPr lang="en-GB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796380" y="5524711"/>
            <a:ext cx="28321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/>
              <a:t>Crevette rose</a:t>
            </a:r>
            <a:endParaRPr lang="en-GB" sz="1600" dirty="0"/>
          </a:p>
          <a:p>
            <a:pPr algn="ctr">
              <a:lnSpc>
                <a:spcPct val="150000"/>
              </a:lnSpc>
            </a:pPr>
            <a:r>
              <a:rPr lang="en-GB" sz="1600" dirty="0"/>
              <a:t>(</a:t>
            </a:r>
            <a:r>
              <a:rPr lang="en-GB" sz="1600" i="1" dirty="0" err="1"/>
              <a:t>Palaemon</a:t>
            </a:r>
            <a:r>
              <a:rPr lang="en-GB" sz="1600" i="1" dirty="0"/>
              <a:t> serratus</a:t>
            </a:r>
            <a:r>
              <a:rPr lang="en-GB" sz="1600" dirty="0"/>
              <a:t>)</a:t>
            </a:r>
            <a:endParaRPr lang="en-GB" sz="1600" dirty="0"/>
          </a:p>
        </p:txBody>
      </p:sp>
      <p:pic>
        <p:nvPicPr>
          <p:cNvPr id="23" name="Picture 22" descr="A picture containing vector graphics&#10;&#10;Description automatically generated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28" y="75406"/>
            <a:ext cx="717905" cy="717905"/>
          </a:xfrm>
          <a:prstGeom prst="rect">
            <a:avLst/>
          </a:prstGeom>
        </p:spPr>
      </p:pic>
      <p:pic>
        <p:nvPicPr>
          <p:cNvPr id="6" name="Picture 5" descr="A close up of a fish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81" y="1449202"/>
            <a:ext cx="5334702" cy="3568624"/>
          </a:xfrm>
          <a:prstGeom prst="rect">
            <a:avLst/>
          </a:prstGeom>
        </p:spPr>
      </p:pic>
      <p:pic>
        <p:nvPicPr>
          <p:cNvPr id="8" name="Picture 7" descr="A picture containing animal, invertebrate, arthropod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3" t="19716" r="2057" b="11888"/>
          <a:stretch>
            <a:fillRect/>
          </a:stretch>
        </p:blipFill>
        <p:spPr>
          <a:xfrm>
            <a:off x="4241483" y="3821837"/>
            <a:ext cx="1638300" cy="1195989"/>
          </a:xfrm>
          <a:prstGeom prst="rect">
            <a:avLst/>
          </a:prstGeom>
        </p:spPr>
      </p:pic>
      <p:pic>
        <p:nvPicPr>
          <p:cNvPr id="15" name="Picture 14" descr="A picture containing animal, invertebrate, echinoderm, sea urchin&#10;&#10;Description automatically generated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" r="5611" b="8046"/>
          <a:stretch>
            <a:fillRect/>
          </a:stretch>
        </p:blipFill>
        <p:spPr>
          <a:xfrm>
            <a:off x="6312219" y="1449202"/>
            <a:ext cx="5334702" cy="3568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3854</Words>
  <Application>WPS Presentation</Application>
  <PresentationFormat>Widescreen</PresentationFormat>
  <Paragraphs>343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Arial</vt:lpstr>
      <vt:lpstr>SimSun</vt:lpstr>
      <vt:lpstr>Wingdings</vt:lpstr>
      <vt:lpstr>Calibri</vt:lpstr>
      <vt:lpstr>DejaVu Sans</vt:lpstr>
      <vt:lpstr>Microsoft YaHei</vt:lpstr>
      <vt:lpstr>Droid Sans Fallback</vt:lpstr>
      <vt:lpstr>Nimbus Roman No9 L</vt:lpstr>
      <vt:lpstr>Arial Unicode MS</vt:lpstr>
      <vt:lpstr>Retrospect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Pierrot Van der Aa</dc:creator>
  <cp:lastModifiedBy>pierrot</cp:lastModifiedBy>
  <cp:revision>68</cp:revision>
  <dcterms:created xsi:type="dcterms:W3CDTF">2024-04-11T11:45:18Z</dcterms:created>
  <dcterms:modified xsi:type="dcterms:W3CDTF">2024-04-11T11:45:18Z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1033-11.1.0.11704</vt:lpwstr>
  </property>
  <property fmtid="{D5CDD505-2E9C-101B-9397-08002B2CF9AE}" pid="3" name="ICV">
    <vt:lpwstr/>
  </property>
</Properties>
</file>